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6"/>
  </p:notesMasterIdLst>
  <p:handoutMasterIdLst>
    <p:handoutMasterId r:id="rId47"/>
  </p:handoutMasterIdLst>
  <p:sldIdLst>
    <p:sldId id="280" r:id="rId5"/>
    <p:sldId id="353" r:id="rId6"/>
    <p:sldId id="326" r:id="rId7"/>
    <p:sldId id="354" r:id="rId8"/>
    <p:sldId id="328" r:id="rId9"/>
    <p:sldId id="334" r:id="rId10"/>
    <p:sldId id="336" r:id="rId11"/>
    <p:sldId id="337" r:id="rId12"/>
    <p:sldId id="335" r:id="rId13"/>
    <p:sldId id="338" r:id="rId14"/>
    <p:sldId id="355" r:id="rId15"/>
    <p:sldId id="278" r:id="rId16"/>
    <p:sldId id="370" r:id="rId17"/>
    <p:sldId id="279" r:id="rId18"/>
    <p:sldId id="371" r:id="rId19"/>
    <p:sldId id="356" r:id="rId20"/>
    <p:sldId id="339" r:id="rId21"/>
    <p:sldId id="340" r:id="rId22"/>
    <p:sldId id="343" r:id="rId23"/>
    <p:sldId id="344" r:id="rId24"/>
    <p:sldId id="341" r:id="rId25"/>
    <p:sldId id="360" r:id="rId26"/>
    <p:sldId id="346" r:id="rId27"/>
    <p:sldId id="359" r:id="rId28"/>
    <p:sldId id="361" r:id="rId29"/>
    <p:sldId id="362" r:id="rId30"/>
    <p:sldId id="368" r:id="rId31"/>
    <p:sldId id="363" r:id="rId32"/>
    <p:sldId id="347" r:id="rId33"/>
    <p:sldId id="342" r:id="rId34"/>
    <p:sldId id="365" r:id="rId35"/>
    <p:sldId id="364" r:id="rId36"/>
    <p:sldId id="366" r:id="rId37"/>
    <p:sldId id="348" r:id="rId38"/>
    <p:sldId id="349" r:id="rId39"/>
    <p:sldId id="350" r:id="rId40"/>
    <p:sldId id="351" r:id="rId41"/>
    <p:sldId id="352" r:id="rId42"/>
    <p:sldId id="329" r:id="rId43"/>
    <p:sldId id="327" r:id="rId44"/>
    <p:sldId id="322" r:id="rId4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antiago Morales Laverde" initials="DSML" lastIdx="1" clrIdx="0">
    <p:extLst>
      <p:ext uri="{19B8F6BF-5375-455C-9EA6-DF929625EA0E}">
        <p15:presenceInfo xmlns:p15="http://schemas.microsoft.com/office/powerpoint/2012/main" userId="Daniel Santiago Morales Laver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4C7"/>
    <a:srgbClr val="4DBDB7"/>
    <a:srgbClr val="FCFAF5"/>
    <a:srgbClr val="F3F30D"/>
    <a:srgbClr val="D5D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3018" autoAdjust="0"/>
  </p:normalViewPr>
  <p:slideViewPr>
    <p:cSldViewPr snapToGrid="0">
      <p:cViewPr varScale="1">
        <p:scale>
          <a:sx n="111" d="100"/>
          <a:sy n="111" d="100"/>
        </p:scale>
        <p:origin x="780" y="-18"/>
      </p:cViewPr>
      <p:guideLst/>
    </p:cSldViewPr>
  </p:slideViewPr>
  <p:notesTextViewPr>
    <p:cViewPr>
      <p:scale>
        <a:sx n="3" d="2"/>
        <a:sy n="3" d="2"/>
      </p:scale>
      <p:origin x="0" y="0"/>
    </p:cViewPr>
  </p:notesTextViewPr>
  <p:notesViewPr>
    <p:cSldViewPr snapToGrid="0" showGuide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F33810-EF9A-4C38-9420-39C7D00E32F4}" type="datetimeFigureOut">
              <a:rPr lang="es-CO" smtClean="0"/>
              <a:t>20/08/2024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234843-BDA5-46CA-AF49-5C9A55926FA9}" type="slidenum">
              <a:rPr lang="es-CO" smtClean="0"/>
              <a:t>‹#›</a:t>
            </a:fld>
            <a:endParaRPr lang="es-CO"/>
          </a:p>
        </p:txBody>
      </p:sp>
    </p:spTree>
    <p:extLst>
      <p:ext uri="{BB962C8B-B14F-4D97-AF65-F5344CB8AC3E}">
        <p14:creationId xmlns:p14="http://schemas.microsoft.com/office/powerpoint/2010/main" val="624781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DAA46-7FB0-4C13-B51C-60E7741B11B3}" type="datetimeFigureOut">
              <a:rPr lang="es-CO" smtClean="0"/>
              <a:t>20/08/2024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CB938-E03E-4A25-853B-931A2108B4F4}" type="slidenum">
              <a:rPr lang="es-CO" smtClean="0"/>
              <a:t>‹#›</a:t>
            </a:fld>
            <a:endParaRPr lang="es-CO"/>
          </a:p>
        </p:txBody>
      </p:sp>
    </p:spTree>
    <p:extLst>
      <p:ext uri="{BB962C8B-B14F-4D97-AF65-F5344CB8AC3E}">
        <p14:creationId xmlns:p14="http://schemas.microsoft.com/office/powerpoint/2010/main" val="158713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5"/>
          </p:nvPr>
        </p:nvSpPr>
        <p:spPr/>
        <p:txBody>
          <a:bodyPr/>
          <a:lstStyle/>
          <a:p>
            <a:fld id="{8DCCB938-E03E-4A25-853B-931A2108B4F4}" type="slidenum">
              <a:rPr lang="es-CO" smtClean="0"/>
              <a:t>5</a:t>
            </a:fld>
            <a:endParaRPr lang="es-CO"/>
          </a:p>
        </p:txBody>
      </p:sp>
    </p:spTree>
    <p:extLst>
      <p:ext uri="{BB962C8B-B14F-4D97-AF65-F5344CB8AC3E}">
        <p14:creationId xmlns:p14="http://schemas.microsoft.com/office/powerpoint/2010/main" val="4122252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ción">
    <p:spTree>
      <p:nvGrpSpPr>
        <p:cNvPr id="1" name=""/>
        <p:cNvGrpSpPr/>
        <p:nvPr/>
      </p:nvGrpSpPr>
      <p:grpSpPr>
        <a:xfrm>
          <a:off x="0" y="0"/>
          <a:ext cx="0" cy="0"/>
          <a:chOff x="0" y="0"/>
          <a:chExt cx="0" cy="0"/>
        </a:xfrm>
      </p:grpSpPr>
      <p:pic>
        <p:nvPicPr>
          <p:cNvPr id="11" name="Imagen 10" descr="Diagrama&#10;&#10;Descripción generada automáticamente con confianza baja">
            <a:extLst>
              <a:ext uri="{FF2B5EF4-FFF2-40B4-BE49-F238E27FC236}">
                <a16:creationId xmlns:a16="http://schemas.microsoft.com/office/drawing/2014/main" id="{64330D0E-48B8-C729-9CFF-CFCEF554DF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833"/>
          <a:stretch/>
        </p:blipFill>
        <p:spPr>
          <a:xfrm>
            <a:off x="5212080" y="0"/>
            <a:ext cx="6979920" cy="7061834"/>
          </a:xfrm>
          <a:prstGeom prst="rect">
            <a:avLst/>
          </a:prstGeom>
        </p:spPr>
      </p:pic>
      <p:sp>
        <p:nvSpPr>
          <p:cNvPr id="2" name="Rectángulo 1"/>
          <p:cNvSpPr/>
          <p:nvPr userDrawn="1"/>
        </p:nvSpPr>
        <p:spPr>
          <a:xfrm>
            <a:off x="0" y="0"/>
            <a:ext cx="7181850" cy="7061834"/>
          </a:xfrm>
          <a:prstGeom prst="rect">
            <a:avLst/>
          </a:prstGeom>
          <a:gradFill flip="none" rotWithShape="1">
            <a:gsLst>
              <a:gs pos="81000">
                <a:srgbClr val="FCFAF5"/>
              </a:gs>
              <a:gs pos="100000">
                <a:srgbClr val="FCFAF5">
                  <a:alpha val="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noFill/>
            </a:endParaRPr>
          </a:p>
        </p:txBody>
      </p:sp>
      <p:sp>
        <p:nvSpPr>
          <p:cNvPr id="10" name="Rectángulo 9"/>
          <p:cNvSpPr/>
          <p:nvPr userDrawn="1"/>
        </p:nvSpPr>
        <p:spPr>
          <a:xfrm>
            <a:off x="1057275" y="1295400"/>
            <a:ext cx="7219950"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4"/>
          <p:cNvSpPr>
            <a:spLocks noGrp="1"/>
          </p:cNvSpPr>
          <p:nvPr>
            <p:ph type="title"/>
          </p:nvPr>
        </p:nvSpPr>
        <p:spPr>
          <a:xfrm>
            <a:off x="1790701" y="2468737"/>
            <a:ext cx="5714999" cy="1920526"/>
          </a:xfrm>
          <a:prstGeom prst="rect">
            <a:avLst/>
          </a:prstGeom>
        </p:spPr>
        <p:txBody>
          <a:bodyPr wrap="square">
            <a:spAutoFit/>
          </a:bodyPr>
          <a:lstStyle>
            <a:lvl1pPr algn="l">
              <a:defRPr>
                <a:solidFill>
                  <a:schemeClr val="tx1"/>
                </a:solidFill>
                <a:latin typeface="DaxlinePro-Black" panose="02000503070000020004" pitchFamily="50" charset="0"/>
              </a:defRPr>
            </a:lvl1pPr>
          </a:lstStyle>
          <a:p>
            <a:r>
              <a:rPr lang="es-ES"/>
              <a:t>Haga clic para modificar el estilo de título del patrón</a:t>
            </a:r>
            <a:endParaRPr lang="es-CO" dirty="0"/>
          </a:p>
        </p:txBody>
      </p:sp>
      <p:sp>
        <p:nvSpPr>
          <p:cNvPr id="8" name="CuadroTexto 7"/>
          <p:cNvSpPr txBox="1"/>
          <p:nvPr userDrawn="1"/>
        </p:nvSpPr>
        <p:spPr>
          <a:xfrm>
            <a:off x="1781175" y="4872037"/>
            <a:ext cx="3589815" cy="415498"/>
          </a:xfrm>
          <a:prstGeom prst="rect">
            <a:avLst/>
          </a:prstGeom>
          <a:noFill/>
        </p:spPr>
        <p:txBody>
          <a:bodyPr wrap="square" rtlCol="0">
            <a:spAutoFit/>
          </a:bodyPr>
          <a:lstStyle/>
          <a:p>
            <a:pPr algn="l"/>
            <a:r>
              <a:rPr lang="es-CO" sz="700" dirty="0">
                <a:solidFill>
                  <a:schemeClr val="tx1"/>
                </a:solidFill>
                <a:latin typeface="Lato Light" panose="020F0302020204030203" pitchFamily="34" charset="0"/>
              </a:rPr>
              <a:t>Universidad de los Andes | Vigilada Mineducación</a:t>
            </a:r>
          </a:p>
          <a:p>
            <a:pPr algn="l"/>
            <a:r>
              <a:rPr lang="es-CO" sz="700" dirty="0">
                <a:solidFill>
                  <a:schemeClr val="tx1"/>
                </a:solidFill>
                <a:latin typeface="Lato Light" panose="020F0302020204030203" pitchFamily="34" charset="0"/>
              </a:rPr>
              <a:t>Reconocimiento como Universidad: Decreto 1297 del 30 de mayo de 1964.</a:t>
            </a:r>
          </a:p>
          <a:p>
            <a:pPr algn="l"/>
            <a:r>
              <a:rPr lang="es-CO" sz="700" dirty="0">
                <a:solidFill>
                  <a:schemeClr val="tx1"/>
                </a:solidFill>
                <a:latin typeface="Lato Light" panose="020F0302020204030203" pitchFamily="34" charset="0"/>
              </a:rPr>
              <a:t>Reconocimiento personería jurídica: Resolución 28 del 23 de febrero de 1949 Minjusticia</a:t>
            </a:r>
            <a:r>
              <a:rPr lang="es-CO" sz="500" dirty="0">
                <a:solidFill>
                  <a:schemeClr val="bg1"/>
                </a:solidFill>
              </a:rPr>
              <a:t>.</a:t>
            </a:r>
          </a:p>
        </p:txBody>
      </p:sp>
      <p:cxnSp>
        <p:nvCxnSpPr>
          <p:cNvPr id="13" name="Conector recto 12"/>
          <p:cNvCxnSpPr/>
          <p:nvPr userDrawn="1"/>
        </p:nvCxnSpPr>
        <p:spPr>
          <a:xfrm flipV="1">
            <a:off x="1781176" y="3929020"/>
            <a:ext cx="4371974"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578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en Bloque Blanc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DB106FFA-52B7-02E5-307A-31068A2C2CD5}"/>
              </a:ext>
            </a:extLst>
          </p:cNvPr>
          <p:cNvSpPr/>
          <p:nvPr userDrawn="1"/>
        </p:nvSpPr>
        <p:spPr>
          <a:xfrm>
            <a:off x="1047750" y="1247776"/>
            <a:ext cx="10096500" cy="43624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Título 7">
            <a:extLst>
              <a:ext uri="{FF2B5EF4-FFF2-40B4-BE49-F238E27FC236}">
                <a16:creationId xmlns:a16="http://schemas.microsoft.com/office/drawing/2014/main" id="{68BF7B2D-828B-DD42-5CFD-E83C9F1A611D}"/>
              </a:ext>
            </a:extLst>
          </p:cNvPr>
          <p:cNvSpPr>
            <a:spLocks noGrp="1"/>
          </p:cNvSpPr>
          <p:nvPr>
            <p:ph type="title"/>
          </p:nvPr>
        </p:nvSpPr>
        <p:spPr>
          <a:xfrm>
            <a:off x="1390650" y="2412995"/>
            <a:ext cx="2571750" cy="3097771"/>
          </a:xfrm>
          <a:prstGeom prst="rect">
            <a:avLst/>
          </a:prstGeom>
        </p:spPr>
        <p:txBody>
          <a:bodyPr wrap="square">
            <a:spAutoFit/>
          </a:bodyPr>
          <a:lstStyle>
            <a:lvl1pPr algn="ct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8" name="AutoShape 3">
            <a:extLst>
              <a:ext uri="{FF2B5EF4-FFF2-40B4-BE49-F238E27FC236}">
                <a16:creationId xmlns:a16="http://schemas.microsoft.com/office/drawing/2014/main" id="{9CDDEB18-A2E7-FA35-E6B5-736754F2130C}"/>
              </a:ext>
            </a:extLst>
          </p:cNvPr>
          <p:cNvSpPr>
            <a:spLocks noChangeAspect="1" noChangeArrowheads="1" noTextEdit="1"/>
          </p:cNvSpPr>
          <p:nvPr userDrawn="1"/>
        </p:nvSpPr>
        <p:spPr bwMode="auto">
          <a:xfrm>
            <a:off x="1390650" y="3535363"/>
            <a:ext cx="25717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9" name="Line 5">
            <a:extLst>
              <a:ext uri="{FF2B5EF4-FFF2-40B4-BE49-F238E27FC236}">
                <a16:creationId xmlns:a16="http://schemas.microsoft.com/office/drawing/2014/main" id="{567D04A2-E8F5-E6CE-EB74-F041DED2D191}"/>
              </a:ext>
            </a:extLst>
          </p:cNvPr>
          <p:cNvSpPr>
            <a:spLocks noChangeShapeType="1"/>
          </p:cNvSpPr>
          <p:nvPr userDrawn="1"/>
        </p:nvSpPr>
        <p:spPr bwMode="auto">
          <a:xfrm>
            <a:off x="1389062" y="3636576"/>
            <a:ext cx="963613"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Line 6">
            <a:extLst>
              <a:ext uri="{FF2B5EF4-FFF2-40B4-BE49-F238E27FC236}">
                <a16:creationId xmlns:a16="http://schemas.microsoft.com/office/drawing/2014/main" id="{C6C8859F-0357-D60F-ED8E-6037C180A7C7}"/>
              </a:ext>
            </a:extLst>
          </p:cNvPr>
          <p:cNvSpPr>
            <a:spLocks noChangeShapeType="1"/>
          </p:cNvSpPr>
          <p:nvPr userDrawn="1"/>
        </p:nvSpPr>
        <p:spPr bwMode="auto">
          <a:xfrm>
            <a:off x="3000375" y="3633401"/>
            <a:ext cx="962025"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Marcador de texto 9">
            <a:extLst>
              <a:ext uri="{FF2B5EF4-FFF2-40B4-BE49-F238E27FC236}">
                <a16:creationId xmlns:a16="http://schemas.microsoft.com/office/drawing/2014/main" id="{54AC1C63-DE54-A424-440A-982F6300C057}"/>
              </a:ext>
            </a:extLst>
          </p:cNvPr>
          <p:cNvSpPr>
            <a:spLocks noGrp="1"/>
          </p:cNvSpPr>
          <p:nvPr>
            <p:ph type="body" sz="quarter" idx="10"/>
          </p:nvPr>
        </p:nvSpPr>
        <p:spPr>
          <a:xfrm>
            <a:off x="4670651" y="1972191"/>
            <a:ext cx="5765347" cy="1456809"/>
          </a:xfrm>
          <a:prstGeom prst="rect">
            <a:avLst/>
          </a:prstGeom>
        </p:spPr>
        <p:txBody>
          <a:bodyPr wrap="square">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22" name="Freeform 5">
            <a:extLst>
              <a:ext uri="{FF2B5EF4-FFF2-40B4-BE49-F238E27FC236}">
                <a16:creationId xmlns:a16="http://schemas.microsoft.com/office/drawing/2014/main" id="{3413D833-5F7B-8D33-E3AD-720AE844D248}"/>
              </a:ext>
            </a:extLst>
          </p:cNvPr>
          <p:cNvSpPr>
            <a:spLocks/>
          </p:cNvSpPr>
          <p:nvPr userDrawn="1"/>
        </p:nvSpPr>
        <p:spPr bwMode="auto">
          <a:xfrm rot="5400000">
            <a:off x="2548801" y="3606899"/>
            <a:ext cx="195123" cy="248128"/>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24" name="Marcador de número de diapositiva 8">
            <a:extLst>
              <a:ext uri="{FF2B5EF4-FFF2-40B4-BE49-F238E27FC236}">
                <a16:creationId xmlns:a16="http://schemas.microsoft.com/office/drawing/2014/main" id="{8F1B36DD-4CA6-80B7-7627-8F566C2DC120}"/>
              </a:ext>
            </a:extLst>
          </p:cNvPr>
          <p:cNvSpPr txBox="1">
            <a:spLocks/>
          </p:cNvSpPr>
          <p:nvPr userDrawn="1"/>
        </p:nvSpPr>
        <p:spPr>
          <a:xfrm>
            <a:off x="1131780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256994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en Bloque Negro">
    <p:bg>
      <p:bgPr>
        <a:solidFill>
          <a:schemeClr val="accent4"/>
        </a:solidFill>
        <a:effectLst/>
      </p:bgPr>
    </p:bg>
    <p:spTree>
      <p:nvGrpSpPr>
        <p:cNvPr id="1" name=""/>
        <p:cNvGrpSpPr/>
        <p:nvPr/>
      </p:nvGrpSpPr>
      <p:grpSpPr>
        <a:xfrm>
          <a:off x="0" y="0"/>
          <a:ext cx="0" cy="0"/>
          <a:chOff x="0" y="0"/>
          <a:chExt cx="0" cy="0"/>
        </a:xfrm>
      </p:grpSpPr>
      <p:sp>
        <p:nvSpPr>
          <p:cNvPr id="17" name="Título 3">
            <a:extLst>
              <a:ext uri="{FF2B5EF4-FFF2-40B4-BE49-F238E27FC236}">
                <a16:creationId xmlns:a16="http://schemas.microsoft.com/office/drawing/2014/main" id="{E7CD7AAE-CBA2-8D66-00DE-33E689DB1641}"/>
              </a:ext>
            </a:extLst>
          </p:cNvPr>
          <p:cNvSpPr>
            <a:spLocks noGrp="1"/>
          </p:cNvSpPr>
          <p:nvPr>
            <p:ph type="title"/>
          </p:nvPr>
        </p:nvSpPr>
        <p:spPr>
          <a:xfrm>
            <a:off x="3061881" y="2828836"/>
            <a:ext cx="6068239" cy="1200329"/>
          </a:xfrm>
          <a:prstGeom prst="rect">
            <a:avLst/>
          </a:prstGeom>
        </p:spPr>
        <p:txBody>
          <a:bodyPr wrap="square">
            <a:spAutoFit/>
          </a:bodyPr>
          <a:lstStyle>
            <a:lvl1pPr algn="ctr">
              <a:defRPr sz="4000" b="1">
                <a:latin typeface="Dax-Regular" pitchFamily="2" charset="0"/>
              </a:defRPr>
            </a:lvl1pPr>
          </a:lstStyle>
          <a:p>
            <a:r>
              <a:rPr lang="es-ES"/>
              <a:t>Haga clic para modificar el estilo de título del patrón</a:t>
            </a:r>
            <a:endParaRPr lang="es-CO" dirty="0"/>
          </a:p>
        </p:txBody>
      </p:sp>
      <p:sp>
        <p:nvSpPr>
          <p:cNvPr id="24" name="Marcador de número de diapositiva 8">
            <a:extLst>
              <a:ext uri="{FF2B5EF4-FFF2-40B4-BE49-F238E27FC236}">
                <a16:creationId xmlns:a16="http://schemas.microsoft.com/office/drawing/2014/main" id="{DB579FB0-0884-FC7C-3624-AAC97758B6B5}"/>
              </a:ext>
            </a:extLst>
          </p:cNvPr>
          <p:cNvSpPr txBox="1">
            <a:spLocks/>
          </p:cNvSpPr>
          <p:nvPr userDrawn="1"/>
        </p:nvSpPr>
        <p:spPr>
          <a:xfrm>
            <a:off x="11304185" y="6223951"/>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16" name="Rectángulo 15">
            <a:extLst>
              <a:ext uri="{FF2B5EF4-FFF2-40B4-BE49-F238E27FC236}">
                <a16:creationId xmlns:a16="http://schemas.microsoft.com/office/drawing/2014/main" id="{46E2AEEA-F505-EC59-4F79-AEF3EB78F794}"/>
              </a:ext>
            </a:extLst>
          </p:cNvPr>
          <p:cNvSpPr/>
          <p:nvPr userDrawn="1"/>
        </p:nvSpPr>
        <p:spPr>
          <a:xfrm>
            <a:off x="11282043" y="6137910"/>
            <a:ext cx="370205" cy="3660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3299539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en Bloque Amarillo">
    <p:bg>
      <p:bgPr>
        <a:solidFill>
          <a:schemeClr val="accent3"/>
        </a:solidFill>
        <a:effectLst/>
      </p:bgPr>
    </p:bg>
    <p:spTree>
      <p:nvGrpSpPr>
        <p:cNvPr id="1" name=""/>
        <p:cNvGrpSpPr/>
        <p:nvPr/>
      </p:nvGrpSpPr>
      <p:grpSpPr>
        <a:xfrm>
          <a:off x="0" y="0"/>
          <a:ext cx="0" cy="0"/>
          <a:chOff x="0" y="0"/>
          <a:chExt cx="0" cy="0"/>
        </a:xfrm>
      </p:grpSpPr>
      <p:sp>
        <p:nvSpPr>
          <p:cNvPr id="18" name="Título 3">
            <a:extLst>
              <a:ext uri="{FF2B5EF4-FFF2-40B4-BE49-F238E27FC236}">
                <a16:creationId xmlns:a16="http://schemas.microsoft.com/office/drawing/2014/main" id="{DBB23ECB-C413-E58E-A041-059CE6431BEC}"/>
              </a:ext>
            </a:extLst>
          </p:cNvPr>
          <p:cNvSpPr>
            <a:spLocks noGrp="1"/>
          </p:cNvSpPr>
          <p:nvPr>
            <p:ph type="title"/>
          </p:nvPr>
        </p:nvSpPr>
        <p:spPr>
          <a:xfrm>
            <a:off x="3061881" y="2828836"/>
            <a:ext cx="6068239" cy="1200329"/>
          </a:xfrm>
          <a:prstGeom prst="rect">
            <a:avLst/>
          </a:prstGeom>
        </p:spPr>
        <p:txBody>
          <a:bodyPr wrap="square">
            <a:spAutoFit/>
          </a:bodyPr>
          <a:lstStyle>
            <a:lvl1pPr algn="ctr">
              <a:defRPr sz="4000" b="1">
                <a:solidFill>
                  <a:schemeClr val="accent2"/>
                </a:solidFill>
                <a:latin typeface="Dax-Regular" pitchFamily="2" charset="0"/>
              </a:defRPr>
            </a:lvl1pPr>
          </a:lstStyle>
          <a:p>
            <a:r>
              <a:rPr lang="es-ES"/>
              <a:t>Haga clic para modificar el estilo de título del patrón</a:t>
            </a:r>
            <a:endParaRPr lang="es-CO" dirty="0"/>
          </a:p>
        </p:txBody>
      </p:sp>
      <p:sp>
        <p:nvSpPr>
          <p:cNvPr id="24" name="Marcador de número de diapositiva 8">
            <a:extLst>
              <a:ext uri="{FF2B5EF4-FFF2-40B4-BE49-F238E27FC236}">
                <a16:creationId xmlns:a16="http://schemas.microsoft.com/office/drawing/2014/main" id="{1E7FA0D0-838E-EDB6-1339-6FCFAAE835EB}"/>
              </a:ext>
            </a:extLst>
          </p:cNvPr>
          <p:cNvSpPr txBox="1">
            <a:spLocks/>
          </p:cNvSpPr>
          <p:nvPr userDrawn="1"/>
        </p:nvSpPr>
        <p:spPr>
          <a:xfrm>
            <a:off x="11304185" y="6223951"/>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accent2"/>
                </a:solidFill>
              </a:rPr>
              <a:pPr/>
              <a:t>‹#›</a:t>
            </a:fld>
            <a:endParaRPr lang="es-CO" dirty="0">
              <a:solidFill>
                <a:schemeClr val="accent2"/>
              </a:solidFill>
            </a:endParaRPr>
          </a:p>
        </p:txBody>
      </p:sp>
      <p:sp>
        <p:nvSpPr>
          <p:cNvPr id="5" name="AutoShape 3">
            <a:extLst>
              <a:ext uri="{FF2B5EF4-FFF2-40B4-BE49-F238E27FC236}">
                <a16:creationId xmlns:a16="http://schemas.microsoft.com/office/drawing/2014/main" id="{5FADDC6F-641F-BE74-F1A6-D8C61C7F963F}"/>
              </a:ext>
            </a:extLst>
          </p:cNvPr>
          <p:cNvSpPr>
            <a:spLocks noChangeAspect="1" noChangeArrowheads="1" noTextEdit="1"/>
          </p:cNvSpPr>
          <p:nvPr userDrawn="1"/>
        </p:nvSpPr>
        <p:spPr bwMode="auto">
          <a:xfrm>
            <a:off x="5598" y="266151"/>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6" name="Rectangle 5">
            <a:extLst>
              <a:ext uri="{FF2B5EF4-FFF2-40B4-BE49-F238E27FC236}">
                <a16:creationId xmlns:a16="http://schemas.microsoft.com/office/drawing/2014/main" id="{354A5843-BACB-3D12-BD16-17DBBBA5537F}"/>
              </a:ext>
            </a:extLst>
          </p:cNvPr>
          <p:cNvSpPr>
            <a:spLocks noChangeArrowheads="1"/>
          </p:cNvSpPr>
          <p:nvPr userDrawn="1"/>
        </p:nvSpPr>
        <p:spPr bwMode="auto">
          <a:xfrm>
            <a:off x="10870" y="239159"/>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7" name="CuadroTexto 6">
            <a:extLst>
              <a:ext uri="{FF2B5EF4-FFF2-40B4-BE49-F238E27FC236}">
                <a16:creationId xmlns:a16="http://schemas.microsoft.com/office/drawing/2014/main" id="{DF4BC9E3-56C4-8B95-50C7-EFEC2FF6B45D}"/>
              </a:ext>
            </a:extLst>
          </p:cNvPr>
          <p:cNvSpPr txBox="1"/>
          <p:nvPr userDrawn="1"/>
        </p:nvSpPr>
        <p:spPr>
          <a:xfrm>
            <a:off x="821004" y="307120"/>
            <a:ext cx="1575967" cy="646331"/>
          </a:xfrm>
          <a:prstGeom prst="rect">
            <a:avLst/>
          </a:prstGeom>
          <a:noFill/>
        </p:spPr>
        <p:txBody>
          <a:bodyPr wrap="square" rtlCol="0">
            <a:spAutoFit/>
          </a:bodyPr>
          <a:lstStyle/>
          <a:p>
            <a:r>
              <a:rPr lang="es-ES" sz="1200" dirty="0">
                <a:solidFill>
                  <a:schemeClr val="accent1"/>
                </a:solidFill>
                <a:latin typeface="DaxlinePro-Black" panose="02000503070000020004" pitchFamily="50" charset="0"/>
              </a:rPr>
              <a:t>El mundo de las bebidas destiladas:</a:t>
            </a:r>
            <a:br>
              <a:rPr lang="es-ES" sz="1200" dirty="0">
                <a:solidFill>
                  <a:schemeClr val="accent1"/>
                </a:solidFill>
                <a:latin typeface="DaxlinePro-Black" panose="02000503070000020004" pitchFamily="50" charset="0"/>
              </a:rPr>
            </a:br>
            <a:r>
              <a:rPr lang="es-ES" sz="1200" dirty="0">
                <a:solidFill>
                  <a:schemeClr val="accent1"/>
                </a:solidFill>
                <a:latin typeface="DaxlinePro-Light" panose="02000503040000020004" pitchFamily="50" charset="0"/>
              </a:rPr>
              <a:t>tradición y cata</a:t>
            </a:r>
            <a:endParaRPr lang="es-CO" sz="1200" dirty="0">
              <a:solidFill>
                <a:schemeClr val="accent1"/>
              </a:solidFill>
              <a:latin typeface="DaxlinePro-Light" panose="02000503040000020004" pitchFamily="50" charset="0"/>
            </a:endParaRPr>
          </a:p>
        </p:txBody>
      </p:sp>
      <p:sp>
        <p:nvSpPr>
          <p:cNvPr id="8" name="Freeform 5">
            <a:extLst>
              <a:ext uri="{FF2B5EF4-FFF2-40B4-BE49-F238E27FC236}">
                <a16:creationId xmlns:a16="http://schemas.microsoft.com/office/drawing/2014/main" id="{CB4657FC-61C1-5125-FBD7-AD9DC9057E94}"/>
              </a:ext>
            </a:extLst>
          </p:cNvPr>
          <p:cNvSpPr>
            <a:spLocks/>
          </p:cNvSpPr>
          <p:nvPr userDrawn="1"/>
        </p:nvSpPr>
        <p:spPr bwMode="auto">
          <a:xfrm>
            <a:off x="-93432" y="239159"/>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9" name="Freeform 5">
            <a:extLst>
              <a:ext uri="{FF2B5EF4-FFF2-40B4-BE49-F238E27FC236}">
                <a16:creationId xmlns:a16="http://schemas.microsoft.com/office/drawing/2014/main" id="{00ACF2D1-BB1C-ABFB-BBB6-C358D677A4A3}"/>
              </a:ext>
            </a:extLst>
          </p:cNvPr>
          <p:cNvSpPr>
            <a:spLocks/>
          </p:cNvSpPr>
          <p:nvPr userDrawn="1"/>
        </p:nvSpPr>
        <p:spPr bwMode="auto">
          <a:xfrm>
            <a:off x="-195063" y="170300"/>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
        <p:nvSpPr>
          <p:cNvPr id="15" name="AutoShape 3">
            <a:extLst>
              <a:ext uri="{FF2B5EF4-FFF2-40B4-BE49-F238E27FC236}">
                <a16:creationId xmlns:a16="http://schemas.microsoft.com/office/drawing/2014/main" id="{64364324-9291-4A0D-B2E0-0EB4B23B12C6}"/>
              </a:ext>
            </a:extLst>
          </p:cNvPr>
          <p:cNvSpPr>
            <a:spLocks noChangeAspect="1" noChangeArrowheads="1" noTextEdit="1"/>
          </p:cNvSpPr>
          <p:nvPr userDrawn="1"/>
        </p:nvSpPr>
        <p:spPr bwMode="auto">
          <a:xfrm>
            <a:off x="9741" y="271977"/>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6" name="Rectangle 5">
            <a:extLst>
              <a:ext uri="{FF2B5EF4-FFF2-40B4-BE49-F238E27FC236}">
                <a16:creationId xmlns:a16="http://schemas.microsoft.com/office/drawing/2014/main" id="{89AD6656-72DA-4DB1-D5DC-136A1DF674C0}"/>
              </a:ext>
            </a:extLst>
          </p:cNvPr>
          <p:cNvSpPr>
            <a:spLocks noChangeArrowheads="1"/>
          </p:cNvSpPr>
          <p:nvPr userDrawn="1"/>
        </p:nvSpPr>
        <p:spPr bwMode="auto">
          <a:xfrm>
            <a:off x="15013" y="244985"/>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17" name="CuadroTexto 16">
            <a:extLst>
              <a:ext uri="{FF2B5EF4-FFF2-40B4-BE49-F238E27FC236}">
                <a16:creationId xmlns:a16="http://schemas.microsoft.com/office/drawing/2014/main" id="{46A16538-F4E2-38CB-9B96-154AB1542BAA}"/>
              </a:ext>
            </a:extLst>
          </p:cNvPr>
          <p:cNvSpPr txBox="1"/>
          <p:nvPr userDrawn="1"/>
        </p:nvSpPr>
        <p:spPr>
          <a:xfrm>
            <a:off x="1035005" y="326200"/>
            <a:ext cx="1476784" cy="584775"/>
          </a:xfrm>
          <a:prstGeom prst="rect">
            <a:avLst/>
          </a:prstGeom>
          <a:noFill/>
        </p:spPr>
        <p:txBody>
          <a:bodyPr wrap="square" rtlCol="0">
            <a:spAutoFit/>
          </a:bodyPr>
          <a:lstStyle/>
          <a:p>
            <a:r>
              <a:rPr lang="es-ES" sz="1600" dirty="0">
                <a:latin typeface="DaxlinePro-Black" panose="02000503070000020004" pitchFamily="50" charset="0"/>
              </a:rPr>
              <a:t>Evaluación de </a:t>
            </a:r>
            <a:br>
              <a:rPr lang="es-ES" sz="1600" dirty="0">
                <a:latin typeface="DaxlinePro-Black" panose="02000503070000020004" pitchFamily="50" charset="0"/>
              </a:rPr>
            </a:br>
            <a:r>
              <a:rPr lang="es-ES" sz="1600" dirty="0">
                <a:latin typeface="DaxlinePro-Black" panose="02000503070000020004" pitchFamily="50" charset="0"/>
              </a:rPr>
              <a:t>Impacto</a:t>
            </a:r>
            <a:endParaRPr lang="es-CO" sz="1600" dirty="0">
              <a:solidFill>
                <a:schemeClr val="accent1"/>
              </a:solidFill>
              <a:latin typeface="DaxlinePro-Black" panose="02000503070000020004" pitchFamily="50" charset="0"/>
            </a:endParaRPr>
          </a:p>
        </p:txBody>
      </p:sp>
      <p:sp>
        <p:nvSpPr>
          <p:cNvPr id="19" name="Freeform 5">
            <a:extLst>
              <a:ext uri="{FF2B5EF4-FFF2-40B4-BE49-F238E27FC236}">
                <a16:creationId xmlns:a16="http://schemas.microsoft.com/office/drawing/2014/main" id="{173BDEF0-63F8-65EA-A766-AD1440F5EC44}"/>
              </a:ext>
            </a:extLst>
          </p:cNvPr>
          <p:cNvSpPr>
            <a:spLocks/>
          </p:cNvSpPr>
          <p:nvPr userDrawn="1"/>
        </p:nvSpPr>
        <p:spPr bwMode="auto">
          <a:xfrm>
            <a:off x="-89289" y="244985"/>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5">
            <a:extLst>
              <a:ext uri="{FF2B5EF4-FFF2-40B4-BE49-F238E27FC236}">
                <a16:creationId xmlns:a16="http://schemas.microsoft.com/office/drawing/2014/main" id="{335BC972-2A17-350C-2211-147FF7E75641}"/>
              </a:ext>
            </a:extLst>
          </p:cNvPr>
          <p:cNvSpPr>
            <a:spLocks/>
          </p:cNvSpPr>
          <p:nvPr userDrawn="1"/>
        </p:nvSpPr>
        <p:spPr bwMode="auto">
          <a:xfrm>
            <a:off x="-190920" y="176126"/>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
        <p:nvSpPr>
          <p:cNvPr id="22" name="Rectángulo 21">
            <a:extLst>
              <a:ext uri="{FF2B5EF4-FFF2-40B4-BE49-F238E27FC236}">
                <a16:creationId xmlns:a16="http://schemas.microsoft.com/office/drawing/2014/main" id="{601B840F-7A1A-7E53-593F-4C3FC4378D0D}"/>
              </a:ext>
            </a:extLst>
          </p:cNvPr>
          <p:cNvSpPr/>
          <p:nvPr userDrawn="1"/>
        </p:nvSpPr>
        <p:spPr>
          <a:xfrm>
            <a:off x="11282043" y="6137910"/>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60567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en Bloque Azul">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8DFED635-42CC-32D7-7296-F6B5EB322503}"/>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6" name="Marcador de texto 8">
            <a:extLst>
              <a:ext uri="{FF2B5EF4-FFF2-40B4-BE49-F238E27FC236}">
                <a16:creationId xmlns:a16="http://schemas.microsoft.com/office/drawing/2014/main" id="{1B4AB4CC-1B4F-1B31-61DB-188C9E961C18}"/>
              </a:ext>
            </a:extLst>
          </p:cNvPr>
          <p:cNvSpPr>
            <a:spLocks noGrp="1"/>
          </p:cNvSpPr>
          <p:nvPr>
            <p:ph type="body" sz="quarter" idx="11"/>
          </p:nvPr>
        </p:nvSpPr>
        <p:spPr>
          <a:xfrm>
            <a:off x="669692" y="1993698"/>
            <a:ext cx="4686220" cy="1678408"/>
          </a:xfrm>
          <a:prstGeom prst="rect">
            <a:avLst/>
          </a:prstGeom>
        </p:spPr>
        <p:txBody>
          <a:bodyPr wrap="square">
            <a:spAutoFit/>
          </a:bodyPr>
          <a:lstStyle>
            <a:lvl1pPr marL="0" indent="0">
              <a:buNone/>
              <a:defRPr sz="1600">
                <a:latin typeface="Lato" panose="020F0502020204030203" pitchFamily="34" charset="0"/>
              </a:defRPr>
            </a:lvl1pPr>
            <a:lvl2pPr marL="457200" indent="0">
              <a:buNone/>
              <a:defRPr sz="1600">
                <a:latin typeface="Lato" panose="020F0502020204030203" pitchFamily="34" charset="0"/>
              </a:defRPr>
            </a:lvl2pPr>
            <a:lvl3pPr marL="914400" indent="0">
              <a:buNone/>
              <a:defRPr sz="1600">
                <a:latin typeface="Lato" panose="020F0502020204030203" pitchFamily="34" charset="0"/>
              </a:defRPr>
            </a:lvl3pPr>
            <a:lvl4pPr marL="1371600" indent="0">
              <a:buNone/>
              <a:defRPr sz="1600">
                <a:latin typeface="Lato" panose="020F0502020204030203" pitchFamily="34" charset="0"/>
              </a:defRPr>
            </a:lvl4pPr>
            <a:lvl5pPr marL="1828800" indent="0">
              <a:buNone/>
              <a:defRPr sz="1600">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32" name="Imagen 31" descr="Imagen que contiene Interfaz de usuario gráfica&#10;&#10;Descripción generada automáticamente">
            <a:extLst>
              <a:ext uri="{FF2B5EF4-FFF2-40B4-BE49-F238E27FC236}">
                <a16:creationId xmlns:a16="http://schemas.microsoft.com/office/drawing/2014/main" id="{E91E639C-5BE1-CAFF-93A6-BE7F7B79CE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12" name="Rectángulo 11">
            <a:extLst>
              <a:ext uri="{FF2B5EF4-FFF2-40B4-BE49-F238E27FC236}">
                <a16:creationId xmlns:a16="http://schemas.microsoft.com/office/drawing/2014/main" id="{EA8EA55D-B286-105B-E972-75C1FA1A6CF3}"/>
              </a:ext>
            </a:extLst>
          </p:cNvPr>
          <p:cNvSpPr/>
          <p:nvPr userDrawn="1"/>
        </p:nvSpPr>
        <p:spPr>
          <a:xfrm>
            <a:off x="6096000" y="1926638"/>
            <a:ext cx="6096000" cy="49284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Marcador de posición de imagen 12">
            <a:extLst>
              <a:ext uri="{FF2B5EF4-FFF2-40B4-BE49-F238E27FC236}">
                <a16:creationId xmlns:a16="http://schemas.microsoft.com/office/drawing/2014/main" id="{ECBE9BF6-727F-3AEE-AEB6-F4424B63646C}"/>
              </a:ext>
            </a:extLst>
          </p:cNvPr>
          <p:cNvSpPr>
            <a:spLocks noGrp="1"/>
          </p:cNvSpPr>
          <p:nvPr>
            <p:ph type="pic" sz="quarter" idx="12"/>
          </p:nvPr>
        </p:nvSpPr>
        <p:spPr>
          <a:xfrm>
            <a:off x="6096000" y="1996632"/>
            <a:ext cx="6096000" cy="4861367"/>
          </a:xfrm>
          <a:prstGeom prst="rect">
            <a:avLst/>
          </a:prstGeom>
        </p:spPr>
        <p:txBody>
          <a:bodyPr/>
          <a:lstStyle/>
          <a:p>
            <a:r>
              <a:rPr lang="es-ES"/>
              <a:t>Haga clic en el icono para agregar una imagen</a:t>
            </a:r>
            <a:endParaRPr lang="es-CO"/>
          </a:p>
        </p:txBody>
      </p:sp>
      <p:sp>
        <p:nvSpPr>
          <p:cNvPr id="14" name="Rectángulo 13">
            <a:extLst>
              <a:ext uri="{FF2B5EF4-FFF2-40B4-BE49-F238E27FC236}">
                <a16:creationId xmlns:a16="http://schemas.microsoft.com/office/drawing/2014/main" id="{D93BA11F-799C-19EE-F4FF-EB0D88A4B312}"/>
              </a:ext>
            </a:extLst>
          </p:cNvPr>
          <p:cNvSpPr/>
          <p:nvPr userDrawn="1"/>
        </p:nvSpPr>
        <p:spPr>
          <a:xfrm>
            <a:off x="6096000" y="0"/>
            <a:ext cx="6096000" cy="1996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Título 1">
            <a:extLst>
              <a:ext uri="{FF2B5EF4-FFF2-40B4-BE49-F238E27FC236}">
                <a16:creationId xmlns:a16="http://schemas.microsoft.com/office/drawing/2014/main" id="{D75A4E79-ACF5-B6F6-E9E8-E4F8CE7A4212}"/>
              </a:ext>
            </a:extLst>
          </p:cNvPr>
          <p:cNvSpPr>
            <a:spLocks noGrp="1"/>
          </p:cNvSpPr>
          <p:nvPr>
            <p:ph type="title"/>
          </p:nvPr>
        </p:nvSpPr>
        <p:spPr>
          <a:xfrm>
            <a:off x="6894654" y="397396"/>
            <a:ext cx="4137467" cy="991041"/>
          </a:xfrm>
          <a:prstGeom prst="rect">
            <a:avLst/>
          </a:prstGeom>
          <a:ln>
            <a:noFill/>
          </a:ln>
        </p:spPr>
        <p:txBody>
          <a:bodyPr>
            <a:spAutoFit/>
          </a:bodyPr>
          <a:lstStyle>
            <a:lvl1pPr algn="ctr">
              <a:defRPr sz="32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7" name="CuadroTexto 16">
            <a:extLst>
              <a:ext uri="{FF2B5EF4-FFF2-40B4-BE49-F238E27FC236}">
                <a16:creationId xmlns:a16="http://schemas.microsoft.com/office/drawing/2014/main" id="{7E7435D1-1918-70DE-F11E-CEA6E4196327}"/>
              </a:ext>
            </a:extLst>
          </p:cNvPr>
          <p:cNvSpPr txBox="1"/>
          <p:nvPr userDrawn="1"/>
        </p:nvSpPr>
        <p:spPr>
          <a:xfrm>
            <a:off x="7131453" y="724019"/>
            <a:ext cx="4143736" cy="369332"/>
          </a:xfrm>
          <a:prstGeom prst="rect">
            <a:avLst/>
          </a:prstGeom>
          <a:noFill/>
        </p:spPr>
        <p:txBody>
          <a:bodyPr wrap="square" rtlCol="0">
            <a:spAutoFit/>
          </a:bodyPr>
          <a:lstStyle/>
          <a:p>
            <a:endParaRPr lang="es-CO" dirty="0"/>
          </a:p>
        </p:txBody>
      </p:sp>
      <p:sp>
        <p:nvSpPr>
          <p:cNvPr id="18" name="Marcador de texto 6">
            <a:extLst>
              <a:ext uri="{FF2B5EF4-FFF2-40B4-BE49-F238E27FC236}">
                <a16:creationId xmlns:a16="http://schemas.microsoft.com/office/drawing/2014/main" id="{FDCBD1E2-3138-06E3-86B8-FB0C88F6F32F}"/>
              </a:ext>
            </a:extLst>
          </p:cNvPr>
          <p:cNvSpPr>
            <a:spLocks noGrp="1"/>
          </p:cNvSpPr>
          <p:nvPr>
            <p:ph type="body" sz="quarter" idx="10"/>
          </p:nvPr>
        </p:nvSpPr>
        <p:spPr>
          <a:xfrm>
            <a:off x="6894654" y="998316"/>
            <a:ext cx="4103706" cy="654025"/>
          </a:xfrm>
          <a:prstGeom prst="rect">
            <a:avLst/>
          </a:prstGeom>
        </p:spPr>
        <p:txBody>
          <a:bodyPr>
            <a:spAutoFit/>
          </a:bodyPr>
          <a:lstStyle>
            <a:lvl1pPr marL="0" indent="0" algn="ctr">
              <a:buNone/>
              <a:defRPr sz="2000">
                <a:solidFill>
                  <a:schemeClr val="accent6"/>
                </a:solidFill>
                <a:latin typeface="DaxlinePro-Medium" panose="02000503060000020004" pitchFamily="50" charset="0"/>
              </a:defRPr>
            </a:lvl1pPr>
          </a:lstStyle>
          <a:p>
            <a:pPr lvl="0"/>
            <a:r>
              <a:rPr lang="es-ES"/>
              <a:t>Editar los estilos de texto del patrón</a:t>
            </a:r>
          </a:p>
        </p:txBody>
      </p:sp>
      <p:sp>
        <p:nvSpPr>
          <p:cNvPr id="19" name="Marcador de número de diapositiva 8">
            <a:extLst>
              <a:ext uri="{FF2B5EF4-FFF2-40B4-BE49-F238E27FC236}">
                <a16:creationId xmlns:a16="http://schemas.microsoft.com/office/drawing/2014/main" id="{AE50B9BD-558B-511C-FFB1-5F245842B6D4}"/>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Tree>
    <p:extLst>
      <p:ext uri="{BB962C8B-B14F-4D97-AF65-F5344CB8AC3E}">
        <p14:creationId xmlns:p14="http://schemas.microsoft.com/office/powerpoint/2010/main" val="1219030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7BB36B9-636A-99F9-2D53-87A4399EF556}"/>
              </a:ext>
            </a:extLst>
          </p:cNvPr>
          <p:cNvSpPr/>
          <p:nvPr userDrawn="1"/>
        </p:nvSpPr>
        <p:spPr>
          <a:xfrm>
            <a:off x="6096000" y="1926638"/>
            <a:ext cx="6096000" cy="49284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12">
            <a:extLst>
              <a:ext uri="{FF2B5EF4-FFF2-40B4-BE49-F238E27FC236}">
                <a16:creationId xmlns:a16="http://schemas.microsoft.com/office/drawing/2014/main" id="{00BCCAE4-F799-2B29-3272-47907B0D0D59}"/>
              </a:ext>
            </a:extLst>
          </p:cNvPr>
          <p:cNvSpPr>
            <a:spLocks noGrp="1"/>
          </p:cNvSpPr>
          <p:nvPr>
            <p:ph type="pic" sz="quarter" idx="12"/>
          </p:nvPr>
        </p:nvSpPr>
        <p:spPr>
          <a:xfrm>
            <a:off x="6096000" y="1996632"/>
            <a:ext cx="6096000" cy="4861367"/>
          </a:xfrm>
          <a:prstGeom prst="rect">
            <a:avLst/>
          </a:prstGeom>
        </p:spPr>
        <p:txBody>
          <a:bodyPr/>
          <a:lstStyle/>
          <a:p>
            <a:r>
              <a:rPr lang="es-ES"/>
              <a:t>Haga clic en el icono para agregar una imagen</a:t>
            </a:r>
            <a:endParaRPr lang="es-CO"/>
          </a:p>
        </p:txBody>
      </p:sp>
      <p:sp>
        <p:nvSpPr>
          <p:cNvPr id="9" name="Rectángulo 8">
            <a:extLst>
              <a:ext uri="{FF2B5EF4-FFF2-40B4-BE49-F238E27FC236}">
                <a16:creationId xmlns:a16="http://schemas.microsoft.com/office/drawing/2014/main" id="{16B3D60E-77A5-03CD-5B44-DBC23DE56EB0}"/>
              </a:ext>
            </a:extLst>
          </p:cNvPr>
          <p:cNvSpPr/>
          <p:nvPr userDrawn="1"/>
        </p:nvSpPr>
        <p:spPr>
          <a:xfrm>
            <a:off x="6096000" y="0"/>
            <a:ext cx="6096000" cy="19966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1">
            <a:extLst>
              <a:ext uri="{FF2B5EF4-FFF2-40B4-BE49-F238E27FC236}">
                <a16:creationId xmlns:a16="http://schemas.microsoft.com/office/drawing/2014/main" id="{F551E170-5F6A-0170-AE43-CDAD4B564CB2}"/>
              </a:ext>
            </a:extLst>
          </p:cNvPr>
          <p:cNvSpPr>
            <a:spLocks noGrp="1"/>
          </p:cNvSpPr>
          <p:nvPr>
            <p:ph type="title"/>
          </p:nvPr>
        </p:nvSpPr>
        <p:spPr>
          <a:xfrm>
            <a:off x="6894654" y="397396"/>
            <a:ext cx="4137467" cy="991041"/>
          </a:xfrm>
          <a:prstGeom prst="rect">
            <a:avLst/>
          </a:prstGeom>
          <a:ln>
            <a:noFill/>
          </a:ln>
        </p:spPr>
        <p:txBody>
          <a:bodyPr>
            <a:spAutoFit/>
          </a:bodyPr>
          <a:lstStyle>
            <a:lvl1pPr algn="ctr">
              <a:defRPr sz="3200" b="1">
                <a:solidFill>
                  <a:schemeClr val="tx1"/>
                </a:solidFill>
                <a:latin typeface="DaxlinePro-Medium" panose="02000503060000020004" pitchFamily="50" charset="0"/>
              </a:defRPr>
            </a:lvl1pPr>
          </a:lstStyle>
          <a:p>
            <a:r>
              <a:rPr lang="es-ES"/>
              <a:t>Haga clic para modificar el estilo de título del patrón</a:t>
            </a:r>
            <a:endParaRPr lang="es-CO" dirty="0"/>
          </a:p>
        </p:txBody>
      </p:sp>
      <p:sp>
        <p:nvSpPr>
          <p:cNvPr id="11" name="CuadroTexto 10">
            <a:extLst>
              <a:ext uri="{FF2B5EF4-FFF2-40B4-BE49-F238E27FC236}">
                <a16:creationId xmlns:a16="http://schemas.microsoft.com/office/drawing/2014/main" id="{209CC8F6-5D57-68FC-CBBA-8674F057FAB1}"/>
              </a:ext>
            </a:extLst>
          </p:cNvPr>
          <p:cNvSpPr txBox="1"/>
          <p:nvPr userDrawn="1"/>
        </p:nvSpPr>
        <p:spPr>
          <a:xfrm>
            <a:off x="7131453" y="724019"/>
            <a:ext cx="4143736" cy="369332"/>
          </a:xfrm>
          <a:prstGeom prst="rect">
            <a:avLst/>
          </a:prstGeom>
          <a:noFill/>
        </p:spPr>
        <p:txBody>
          <a:bodyPr wrap="square" rtlCol="0">
            <a:spAutoFit/>
          </a:bodyPr>
          <a:lstStyle/>
          <a:p>
            <a:endParaRPr lang="es-CO" dirty="0"/>
          </a:p>
        </p:txBody>
      </p:sp>
      <p:sp>
        <p:nvSpPr>
          <p:cNvPr id="12" name="Marcador de texto 6">
            <a:extLst>
              <a:ext uri="{FF2B5EF4-FFF2-40B4-BE49-F238E27FC236}">
                <a16:creationId xmlns:a16="http://schemas.microsoft.com/office/drawing/2014/main" id="{0D161700-A178-3568-5B3F-FF4ACEABA581}"/>
              </a:ext>
            </a:extLst>
          </p:cNvPr>
          <p:cNvSpPr>
            <a:spLocks noGrp="1"/>
          </p:cNvSpPr>
          <p:nvPr>
            <p:ph type="body" sz="quarter" idx="10"/>
          </p:nvPr>
        </p:nvSpPr>
        <p:spPr>
          <a:xfrm>
            <a:off x="6894654" y="998316"/>
            <a:ext cx="4103706" cy="654025"/>
          </a:xfrm>
          <a:prstGeom prst="rect">
            <a:avLst/>
          </a:prstGeom>
        </p:spPr>
        <p:txBody>
          <a:bodyPr>
            <a:spAutoFit/>
          </a:bodyPr>
          <a:lstStyle>
            <a:lvl1pPr marL="0" indent="0" algn="ctr">
              <a:buNone/>
              <a:defRPr sz="2000">
                <a:solidFill>
                  <a:schemeClr val="tx1"/>
                </a:solidFill>
                <a:latin typeface="DaxlinePro-Medium" panose="02000503060000020004" pitchFamily="50" charset="0"/>
              </a:defRPr>
            </a:lvl1pPr>
          </a:lstStyle>
          <a:p>
            <a:pPr lvl="0"/>
            <a:r>
              <a:rPr lang="es-ES"/>
              <a:t>Editar los estilos de texto del patrón</a:t>
            </a:r>
          </a:p>
        </p:txBody>
      </p:sp>
      <p:sp>
        <p:nvSpPr>
          <p:cNvPr id="13" name="Marcador de texto 8">
            <a:extLst>
              <a:ext uri="{FF2B5EF4-FFF2-40B4-BE49-F238E27FC236}">
                <a16:creationId xmlns:a16="http://schemas.microsoft.com/office/drawing/2014/main" id="{F9B3ED9C-58A0-9611-0DC5-F5B2FFAD2CDB}"/>
              </a:ext>
            </a:extLst>
          </p:cNvPr>
          <p:cNvSpPr>
            <a:spLocks noGrp="1"/>
          </p:cNvSpPr>
          <p:nvPr>
            <p:ph type="body" sz="quarter" idx="11"/>
          </p:nvPr>
        </p:nvSpPr>
        <p:spPr>
          <a:xfrm>
            <a:off x="669692" y="1993698"/>
            <a:ext cx="4686220" cy="1678408"/>
          </a:xfrm>
          <a:prstGeom prst="rect">
            <a:avLst/>
          </a:prstGeom>
        </p:spPr>
        <p:txBody>
          <a:bodyPr wrap="square">
            <a:spAutoFit/>
          </a:bodyPr>
          <a:lstStyle>
            <a:lvl1pPr marL="0" indent="0">
              <a:buNone/>
              <a:defRPr sz="1600">
                <a:latin typeface="Lato" panose="020F0502020204030203" pitchFamily="34" charset="0"/>
              </a:defRPr>
            </a:lvl1pPr>
            <a:lvl2pPr marL="457200" indent="0">
              <a:buNone/>
              <a:defRPr sz="1600">
                <a:latin typeface="Lato" panose="020F0502020204030203" pitchFamily="34" charset="0"/>
              </a:defRPr>
            </a:lvl2pPr>
            <a:lvl3pPr marL="914400" indent="0">
              <a:buNone/>
              <a:defRPr sz="1600">
                <a:latin typeface="Lato" panose="020F0502020204030203" pitchFamily="34" charset="0"/>
              </a:defRPr>
            </a:lvl3pPr>
            <a:lvl4pPr marL="1371600" indent="0">
              <a:buNone/>
              <a:defRPr sz="1600">
                <a:latin typeface="Lato" panose="020F0502020204030203" pitchFamily="34" charset="0"/>
              </a:defRPr>
            </a:lvl4pPr>
            <a:lvl5pPr marL="1828800" indent="0">
              <a:buNone/>
              <a:defRPr sz="1600">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15" name="Imagen 14" descr="Imagen que contiene Interfaz de usuario gráfica&#10;&#10;Descripción generada automáticamente">
            <a:extLst>
              <a:ext uri="{FF2B5EF4-FFF2-40B4-BE49-F238E27FC236}">
                <a16:creationId xmlns:a16="http://schemas.microsoft.com/office/drawing/2014/main" id="{C8EB479A-50CF-F706-32D0-30F1CC8A2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18" name="Marcador de número de diapositiva 8">
            <a:extLst>
              <a:ext uri="{FF2B5EF4-FFF2-40B4-BE49-F238E27FC236}">
                <a16:creationId xmlns:a16="http://schemas.microsoft.com/office/drawing/2014/main" id="{A7FC7DA0-1C7A-6D04-30B0-D598DA66B7C5}"/>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19" name="Rectángulo 18">
            <a:extLst>
              <a:ext uri="{FF2B5EF4-FFF2-40B4-BE49-F238E27FC236}">
                <a16:creationId xmlns:a16="http://schemas.microsoft.com/office/drawing/2014/main" id="{9F264D2D-856C-A42A-E349-65C65D6B64E3}"/>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506238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E923F99-1F42-D38D-CDB5-497D66D82B81}"/>
              </a:ext>
            </a:extLst>
          </p:cNvPr>
          <p:cNvSpPr/>
          <p:nvPr userDrawn="1"/>
        </p:nvSpPr>
        <p:spPr>
          <a:xfrm>
            <a:off x="6096000" y="1926638"/>
            <a:ext cx="6096000" cy="49284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posición de imagen 12">
            <a:extLst>
              <a:ext uri="{FF2B5EF4-FFF2-40B4-BE49-F238E27FC236}">
                <a16:creationId xmlns:a16="http://schemas.microsoft.com/office/drawing/2014/main" id="{09ADE8AA-B043-9B00-F0D5-9792A6B0DA86}"/>
              </a:ext>
            </a:extLst>
          </p:cNvPr>
          <p:cNvSpPr>
            <a:spLocks noGrp="1"/>
          </p:cNvSpPr>
          <p:nvPr>
            <p:ph type="pic" sz="quarter" idx="12"/>
          </p:nvPr>
        </p:nvSpPr>
        <p:spPr>
          <a:xfrm>
            <a:off x="6096000" y="1996632"/>
            <a:ext cx="6096000" cy="4861367"/>
          </a:xfrm>
          <a:prstGeom prst="rect">
            <a:avLst/>
          </a:prstGeom>
        </p:spPr>
        <p:txBody>
          <a:bodyPr/>
          <a:lstStyle/>
          <a:p>
            <a:r>
              <a:rPr lang="es-ES"/>
              <a:t>Haga clic en el icono para agregar una imagen</a:t>
            </a:r>
            <a:endParaRPr lang="es-CO"/>
          </a:p>
        </p:txBody>
      </p:sp>
      <p:sp>
        <p:nvSpPr>
          <p:cNvPr id="12" name="Rectángulo 11">
            <a:extLst>
              <a:ext uri="{FF2B5EF4-FFF2-40B4-BE49-F238E27FC236}">
                <a16:creationId xmlns:a16="http://schemas.microsoft.com/office/drawing/2014/main" id="{0FB1D420-162E-7773-3395-D1D4F6E54723}"/>
              </a:ext>
            </a:extLst>
          </p:cNvPr>
          <p:cNvSpPr/>
          <p:nvPr userDrawn="1"/>
        </p:nvSpPr>
        <p:spPr>
          <a:xfrm>
            <a:off x="6096000" y="0"/>
            <a:ext cx="6096000" cy="19966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ítulo 1">
            <a:extLst>
              <a:ext uri="{FF2B5EF4-FFF2-40B4-BE49-F238E27FC236}">
                <a16:creationId xmlns:a16="http://schemas.microsoft.com/office/drawing/2014/main" id="{9D433247-6884-04E1-B03F-D1A5825A382E}"/>
              </a:ext>
            </a:extLst>
          </p:cNvPr>
          <p:cNvSpPr>
            <a:spLocks noGrp="1"/>
          </p:cNvSpPr>
          <p:nvPr>
            <p:ph type="title"/>
          </p:nvPr>
        </p:nvSpPr>
        <p:spPr>
          <a:xfrm>
            <a:off x="6894654" y="397396"/>
            <a:ext cx="4137467" cy="991041"/>
          </a:xfrm>
          <a:prstGeom prst="rect">
            <a:avLst/>
          </a:prstGeom>
          <a:ln>
            <a:noFill/>
          </a:ln>
        </p:spPr>
        <p:txBody>
          <a:bodyPr>
            <a:spAutoFit/>
          </a:bodyPr>
          <a:lstStyle>
            <a:lvl1pPr algn="ctr">
              <a:defRPr sz="32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4" name="CuadroTexto 13">
            <a:extLst>
              <a:ext uri="{FF2B5EF4-FFF2-40B4-BE49-F238E27FC236}">
                <a16:creationId xmlns:a16="http://schemas.microsoft.com/office/drawing/2014/main" id="{E291CAA4-CBE6-835C-0D79-4F39EA6822B1}"/>
              </a:ext>
            </a:extLst>
          </p:cNvPr>
          <p:cNvSpPr txBox="1"/>
          <p:nvPr userDrawn="1"/>
        </p:nvSpPr>
        <p:spPr>
          <a:xfrm>
            <a:off x="7131453" y="724019"/>
            <a:ext cx="4143736" cy="369332"/>
          </a:xfrm>
          <a:prstGeom prst="rect">
            <a:avLst/>
          </a:prstGeom>
          <a:noFill/>
        </p:spPr>
        <p:txBody>
          <a:bodyPr wrap="square" rtlCol="0">
            <a:spAutoFit/>
          </a:bodyPr>
          <a:lstStyle/>
          <a:p>
            <a:endParaRPr lang="es-CO" dirty="0"/>
          </a:p>
        </p:txBody>
      </p:sp>
      <p:sp>
        <p:nvSpPr>
          <p:cNvPr id="15" name="Marcador de texto 6">
            <a:extLst>
              <a:ext uri="{FF2B5EF4-FFF2-40B4-BE49-F238E27FC236}">
                <a16:creationId xmlns:a16="http://schemas.microsoft.com/office/drawing/2014/main" id="{D1FA453F-97B1-6C93-50A3-7E3369A455D5}"/>
              </a:ext>
            </a:extLst>
          </p:cNvPr>
          <p:cNvSpPr>
            <a:spLocks noGrp="1"/>
          </p:cNvSpPr>
          <p:nvPr>
            <p:ph type="body" sz="quarter" idx="10"/>
          </p:nvPr>
        </p:nvSpPr>
        <p:spPr>
          <a:xfrm>
            <a:off x="6894654" y="998316"/>
            <a:ext cx="4103706" cy="654025"/>
          </a:xfrm>
          <a:prstGeom prst="rect">
            <a:avLst/>
          </a:prstGeom>
        </p:spPr>
        <p:txBody>
          <a:bodyPr>
            <a:spAutoFit/>
          </a:bodyPr>
          <a:lstStyle>
            <a:lvl1pPr marL="0" indent="0" algn="ctr">
              <a:buNone/>
              <a:defRPr sz="2000">
                <a:solidFill>
                  <a:schemeClr val="accent6"/>
                </a:solidFill>
                <a:latin typeface="DaxlinePro-Medium" panose="02000503060000020004" pitchFamily="50" charset="0"/>
              </a:defRPr>
            </a:lvl1pPr>
          </a:lstStyle>
          <a:p>
            <a:pPr lvl="0"/>
            <a:r>
              <a:rPr lang="es-ES"/>
              <a:t>Editar los estilos de texto del patrón</a:t>
            </a:r>
          </a:p>
        </p:txBody>
      </p:sp>
      <p:sp>
        <p:nvSpPr>
          <p:cNvPr id="16" name="Marcador de texto 8">
            <a:extLst>
              <a:ext uri="{FF2B5EF4-FFF2-40B4-BE49-F238E27FC236}">
                <a16:creationId xmlns:a16="http://schemas.microsoft.com/office/drawing/2014/main" id="{8607D254-D3E5-9889-616B-065F7D0DC6FC}"/>
              </a:ext>
            </a:extLst>
          </p:cNvPr>
          <p:cNvSpPr>
            <a:spLocks noGrp="1"/>
          </p:cNvSpPr>
          <p:nvPr>
            <p:ph type="body" sz="quarter" idx="11"/>
          </p:nvPr>
        </p:nvSpPr>
        <p:spPr>
          <a:xfrm>
            <a:off x="669692" y="1993698"/>
            <a:ext cx="4686220" cy="1678408"/>
          </a:xfrm>
          <a:prstGeom prst="rect">
            <a:avLst/>
          </a:prstGeom>
        </p:spPr>
        <p:txBody>
          <a:bodyPr wrap="square">
            <a:spAutoFit/>
          </a:bodyPr>
          <a:lstStyle>
            <a:lvl1pPr marL="0" indent="0">
              <a:buNone/>
              <a:defRPr sz="1600">
                <a:latin typeface="Lato" panose="020F0502020204030203" pitchFamily="34" charset="0"/>
              </a:defRPr>
            </a:lvl1pPr>
            <a:lvl2pPr marL="457200" indent="0">
              <a:buNone/>
              <a:defRPr sz="1600">
                <a:latin typeface="Lato" panose="020F0502020204030203" pitchFamily="34" charset="0"/>
              </a:defRPr>
            </a:lvl2pPr>
            <a:lvl3pPr marL="914400" indent="0">
              <a:buNone/>
              <a:defRPr sz="1600">
                <a:latin typeface="Lato" panose="020F0502020204030203" pitchFamily="34" charset="0"/>
              </a:defRPr>
            </a:lvl3pPr>
            <a:lvl4pPr marL="1371600" indent="0">
              <a:buNone/>
              <a:defRPr sz="1600">
                <a:latin typeface="Lato" panose="020F0502020204030203" pitchFamily="34" charset="0"/>
              </a:defRPr>
            </a:lvl4pPr>
            <a:lvl5pPr marL="1828800" indent="0">
              <a:buNone/>
              <a:defRPr sz="1600">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18" name="Imagen 17" descr="Imagen que contiene Interfaz de usuario gráfica&#10;&#10;Descripción generada automáticamente">
            <a:extLst>
              <a:ext uri="{FF2B5EF4-FFF2-40B4-BE49-F238E27FC236}">
                <a16:creationId xmlns:a16="http://schemas.microsoft.com/office/drawing/2014/main" id="{0FBFBFE3-D4C9-1EFE-61EF-FC7C1581BED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21" name="Marcador de número de diapositiva 8">
            <a:extLst>
              <a:ext uri="{FF2B5EF4-FFF2-40B4-BE49-F238E27FC236}">
                <a16:creationId xmlns:a16="http://schemas.microsoft.com/office/drawing/2014/main" id="{6D0C4E34-FBEA-AEA9-25A5-812DA26319DB}"/>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22" name="Rectángulo 21">
            <a:extLst>
              <a:ext uri="{FF2B5EF4-FFF2-40B4-BE49-F238E27FC236}">
                <a16:creationId xmlns:a16="http://schemas.microsoft.com/office/drawing/2014/main" id="{4FE39B1A-51E6-7509-376C-92124B0CE976}"/>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2317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accent5"/>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AE0DAEA-2624-4D4F-300A-95C6C6336ACC}"/>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4EE88EB4-E4F8-20EC-7F1F-316A8E63ACAE}"/>
              </a:ext>
            </a:extLst>
          </p:cNvPr>
          <p:cNvSpPr>
            <a:spLocks noGrp="1"/>
          </p:cNvSpPr>
          <p:nvPr>
            <p:ph type="title"/>
          </p:nvPr>
        </p:nvSpPr>
        <p:spPr>
          <a:xfrm>
            <a:off x="821804" y="1270060"/>
            <a:ext cx="4552227" cy="1601977"/>
          </a:xfrm>
          <a:prstGeom prst="rect">
            <a:avLst/>
          </a:prstGeom>
        </p:spPr>
        <p:txBody>
          <a:bodyPr>
            <a:spAutoFit/>
          </a:bodyPr>
          <a:lstStyle>
            <a:lvl1pPr algn="ctr">
              <a:defRPr sz="3600" b="1">
                <a:solidFill>
                  <a:schemeClr val="accent2"/>
                </a:solidFill>
                <a:latin typeface="DaxlinePro-Medium" panose="02000503060000020004" pitchFamily="50" charset="0"/>
              </a:defRPr>
            </a:lvl1pPr>
          </a:lstStyle>
          <a:p>
            <a:r>
              <a:rPr lang="es-ES"/>
              <a:t>Haga clic para modificar el estilo de título del patrón</a:t>
            </a:r>
            <a:endParaRPr lang="es-CO" dirty="0"/>
          </a:p>
        </p:txBody>
      </p:sp>
      <p:sp>
        <p:nvSpPr>
          <p:cNvPr id="5" name="Marcador de posición de imagen 4">
            <a:extLst>
              <a:ext uri="{FF2B5EF4-FFF2-40B4-BE49-F238E27FC236}">
                <a16:creationId xmlns:a16="http://schemas.microsoft.com/office/drawing/2014/main" id="{21407E00-6472-67DD-55FB-7E324C0DD288}"/>
              </a:ext>
            </a:extLst>
          </p:cNvPr>
          <p:cNvSpPr>
            <a:spLocks noGrp="1"/>
          </p:cNvSpPr>
          <p:nvPr>
            <p:ph type="pic" sz="quarter" idx="10"/>
          </p:nvPr>
        </p:nvSpPr>
        <p:spPr>
          <a:xfrm>
            <a:off x="6096000" y="0"/>
            <a:ext cx="6096000" cy="6858000"/>
          </a:xfrm>
          <a:prstGeom prst="rect">
            <a:avLst/>
          </a:prstGeom>
        </p:spPr>
        <p:txBody>
          <a:bodyPr/>
          <a:lstStyle/>
          <a:p>
            <a:r>
              <a:rPr lang="es-ES"/>
              <a:t>Haga clic en el icono para agregar una imagen</a:t>
            </a:r>
            <a:endParaRPr lang="es-CO" dirty="0"/>
          </a:p>
        </p:txBody>
      </p:sp>
      <p:sp>
        <p:nvSpPr>
          <p:cNvPr id="6" name="Marcador de texto 6">
            <a:extLst>
              <a:ext uri="{FF2B5EF4-FFF2-40B4-BE49-F238E27FC236}">
                <a16:creationId xmlns:a16="http://schemas.microsoft.com/office/drawing/2014/main" id="{D34F3D11-7A66-4B02-7BDD-1489E78701D8}"/>
              </a:ext>
            </a:extLst>
          </p:cNvPr>
          <p:cNvSpPr>
            <a:spLocks noGrp="1"/>
          </p:cNvSpPr>
          <p:nvPr>
            <p:ph type="body" sz="quarter" idx="11"/>
          </p:nvPr>
        </p:nvSpPr>
        <p:spPr>
          <a:xfrm>
            <a:off x="821804" y="2372810"/>
            <a:ext cx="4551363" cy="1678408"/>
          </a:xfrm>
          <a:prstGeom prst="rect">
            <a:avLst/>
          </a:prstGeom>
        </p:spPr>
        <p:txBody>
          <a:bodyPr>
            <a:spAutoFit/>
          </a:bodyPr>
          <a:lstStyle>
            <a:lvl1pPr marL="0" indent="0">
              <a:buNone/>
              <a:defRPr sz="1600">
                <a:solidFill>
                  <a:schemeClr val="accent2"/>
                </a:solidFill>
                <a:latin typeface="Lato" panose="020F0502020204030203" pitchFamily="34" charset="0"/>
              </a:defRPr>
            </a:lvl1pPr>
            <a:lvl2pPr marL="457200" indent="0">
              <a:buNone/>
              <a:defRPr sz="1600">
                <a:solidFill>
                  <a:schemeClr val="accent2"/>
                </a:solidFill>
                <a:latin typeface="Lato" panose="020F0502020204030203" pitchFamily="34" charset="0"/>
              </a:defRPr>
            </a:lvl2pPr>
            <a:lvl3pPr marL="914400" indent="0">
              <a:buNone/>
              <a:defRPr sz="1600">
                <a:solidFill>
                  <a:schemeClr val="accent2"/>
                </a:solidFill>
                <a:latin typeface="Lato" panose="020F0502020204030203" pitchFamily="34" charset="0"/>
              </a:defRPr>
            </a:lvl3pPr>
            <a:lvl4pPr marL="1371600" indent="0">
              <a:buNone/>
              <a:defRPr sz="1600">
                <a:solidFill>
                  <a:schemeClr val="accent2"/>
                </a:solidFill>
                <a:latin typeface="Lato" panose="020F0502020204030203" pitchFamily="34" charset="0"/>
              </a:defRPr>
            </a:lvl4pPr>
            <a:lvl5pPr marL="1828800" indent="0">
              <a:buNone/>
              <a:defRPr sz="1600">
                <a:solidFill>
                  <a:schemeClr val="accent2"/>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7" name="Rectángulo 6">
            <a:extLst>
              <a:ext uri="{FF2B5EF4-FFF2-40B4-BE49-F238E27FC236}">
                <a16:creationId xmlns:a16="http://schemas.microsoft.com/office/drawing/2014/main" id="{E112066C-2448-E599-2F32-C7D5CB555EA6}"/>
              </a:ext>
            </a:extLst>
          </p:cNvPr>
          <p:cNvSpPr/>
          <p:nvPr userDrawn="1"/>
        </p:nvSpPr>
        <p:spPr>
          <a:xfrm>
            <a:off x="972273" y="6065134"/>
            <a:ext cx="2384385" cy="6366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Imagen que contiene Interfaz de usuario gráfica&#10;&#10;Descripción generada automáticamente">
            <a:extLst>
              <a:ext uri="{FF2B5EF4-FFF2-40B4-BE49-F238E27FC236}">
                <a16:creationId xmlns:a16="http://schemas.microsoft.com/office/drawing/2014/main" id="{334492BC-58A2-06E8-5F29-AAC630A2A8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62" t="31121" r="9703" b="30665"/>
          <a:stretch/>
        </p:blipFill>
        <p:spPr>
          <a:xfrm>
            <a:off x="972273" y="6065134"/>
            <a:ext cx="2045163" cy="491643"/>
          </a:xfrm>
          <a:prstGeom prst="rect">
            <a:avLst/>
          </a:prstGeom>
        </p:spPr>
      </p:pic>
      <p:sp>
        <p:nvSpPr>
          <p:cNvPr id="11" name="Marcador de número de diapositiva 8">
            <a:extLst>
              <a:ext uri="{FF2B5EF4-FFF2-40B4-BE49-F238E27FC236}">
                <a16:creationId xmlns:a16="http://schemas.microsoft.com/office/drawing/2014/main" id="{80E63297-A016-3D29-7F4D-5B5075E320EB}"/>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14" name="Rectángulo 13">
            <a:extLst>
              <a:ext uri="{FF2B5EF4-FFF2-40B4-BE49-F238E27FC236}">
                <a16:creationId xmlns:a16="http://schemas.microsoft.com/office/drawing/2014/main" id="{4C7BC85D-4F0A-15AE-1ED7-36B052B5ECD4}"/>
              </a:ext>
            </a:extLst>
          </p:cNvPr>
          <p:cNvSpPr/>
          <p:nvPr userDrawn="1"/>
        </p:nvSpPr>
        <p:spPr>
          <a:xfrm>
            <a:off x="318537" y="6148043"/>
            <a:ext cx="370205" cy="36607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59706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solidFill>
          <a:schemeClr val="accent4"/>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937F22C5-0001-0D15-5FE3-3CDAF63E1BB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ítulo 1">
            <a:extLst>
              <a:ext uri="{FF2B5EF4-FFF2-40B4-BE49-F238E27FC236}">
                <a16:creationId xmlns:a16="http://schemas.microsoft.com/office/drawing/2014/main" id="{07319841-836B-C30A-D6C9-80CF98A9E94F}"/>
              </a:ext>
            </a:extLst>
          </p:cNvPr>
          <p:cNvSpPr>
            <a:spLocks noGrp="1"/>
          </p:cNvSpPr>
          <p:nvPr>
            <p:ph type="title"/>
          </p:nvPr>
        </p:nvSpPr>
        <p:spPr>
          <a:xfrm>
            <a:off x="821804" y="1270060"/>
            <a:ext cx="4552227" cy="1601977"/>
          </a:xfrm>
          <a:prstGeom prst="rect">
            <a:avLst/>
          </a:prstGeom>
        </p:spPr>
        <p:txBody>
          <a:bodyPr>
            <a:spAutoFit/>
          </a:bodyPr>
          <a:lstStyle>
            <a:lvl1pPr algn="ctr">
              <a:defRPr sz="3600" b="1">
                <a:solidFill>
                  <a:schemeClr val="tx1"/>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posición de imagen 4">
            <a:extLst>
              <a:ext uri="{FF2B5EF4-FFF2-40B4-BE49-F238E27FC236}">
                <a16:creationId xmlns:a16="http://schemas.microsoft.com/office/drawing/2014/main" id="{97558F13-DD06-0291-5E27-7436A137A0B7}"/>
              </a:ext>
            </a:extLst>
          </p:cNvPr>
          <p:cNvSpPr>
            <a:spLocks noGrp="1"/>
          </p:cNvSpPr>
          <p:nvPr>
            <p:ph type="pic" sz="quarter" idx="10"/>
          </p:nvPr>
        </p:nvSpPr>
        <p:spPr>
          <a:xfrm>
            <a:off x="6096000" y="0"/>
            <a:ext cx="6096000" cy="6858000"/>
          </a:xfrm>
          <a:prstGeom prst="rect">
            <a:avLst/>
          </a:prstGeom>
        </p:spPr>
        <p:txBody>
          <a:bodyPr/>
          <a:lstStyle/>
          <a:p>
            <a:r>
              <a:rPr lang="es-ES"/>
              <a:t>Haga clic en el icono para agregar una imagen</a:t>
            </a:r>
            <a:endParaRPr lang="es-CO" dirty="0"/>
          </a:p>
        </p:txBody>
      </p:sp>
      <p:sp>
        <p:nvSpPr>
          <p:cNvPr id="15" name="Marcador de texto 6">
            <a:extLst>
              <a:ext uri="{FF2B5EF4-FFF2-40B4-BE49-F238E27FC236}">
                <a16:creationId xmlns:a16="http://schemas.microsoft.com/office/drawing/2014/main" id="{5D6D8CBB-1457-BA01-8689-E6E4BF46532C}"/>
              </a:ext>
            </a:extLst>
          </p:cNvPr>
          <p:cNvSpPr>
            <a:spLocks noGrp="1"/>
          </p:cNvSpPr>
          <p:nvPr>
            <p:ph type="body" sz="quarter" idx="11"/>
          </p:nvPr>
        </p:nvSpPr>
        <p:spPr>
          <a:xfrm>
            <a:off x="821804" y="2372810"/>
            <a:ext cx="4551363" cy="1678408"/>
          </a:xfrm>
          <a:prstGeom prst="rect">
            <a:avLst/>
          </a:prstGeom>
        </p:spPr>
        <p:txBody>
          <a:bodyPr>
            <a:spAutoFit/>
          </a:bodyPr>
          <a:lstStyle>
            <a:lvl1pPr marL="0" indent="0">
              <a:buNone/>
              <a:defRPr sz="1600">
                <a:solidFill>
                  <a:schemeClr val="tx1"/>
                </a:solidFill>
                <a:latin typeface="Lato" panose="020F0502020204030203" pitchFamily="34" charset="0"/>
              </a:defRPr>
            </a:lvl1pPr>
            <a:lvl2pPr marL="457200" indent="0">
              <a:buNone/>
              <a:defRPr sz="1600">
                <a:solidFill>
                  <a:schemeClr val="tx1"/>
                </a:solidFill>
                <a:latin typeface="Lato" panose="020F0502020204030203" pitchFamily="34" charset="0"/>
              </a:defRPr>
            </a:lvl2pPr>
            <a:lvl3pPr marL="914400" indent="0">
              <a:buNone/>
              <a:defRPr sz="1600">
                <a:solidFill>
                  <a:schemeClr val="tx1"/>
                </a:solidFill>
                <a:latin typeface="Lato" panose="020F0502020204030203" pitchFamily="34" charset="0"/>
              </a:defRPr>
            </a:lvl3pPr>
            <a:lvl4pPr marL="1371600" indent="0">
              <a:buNone/>
              <a:defRPr sz="1600">
                <a:solidFill>
                  <a:schemeClr val="tx1"/>
                </a:solidFill>
                <a:latin typeface="Lato" panose="020F0502020204030203" pitchFamily="34" charset="0"/>
              </a:defRPr>
            </a:lvl4pPr>
            <a:lvl5pPr marL="1828800" indent="0">
              <a:buNone/>
              <a:defRPr sz="1600">
                <a:solidFill>
                  <a:schemeClr val="tx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6" name="Rectángulo 15">
            <a:extLst>
              <a:ext uri="{FF2B5EF4-FFF2-40B4-BE49-F238E27FC236}">
                <a16:creationId xmlns:a16="http://schemas.microsoft.com/office/drawing/2014/main" id="{100EE02C-B708-F92F-C8E6-343CD0CF9CE8}"/>
              </a:ext>
            </a:extLst>
          </p:cNvPr>
          <p:cNvSpPr/>
          <p:nvPr userDrawn="1"/>
        </p:nvSpPr>
        <p:spPr>
          <a:xfrm>
            <a:off x="972273" y="6065134"/>
            <a:ext cx="2384385" cy="6366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18" descr="Imagen que contiene Interfaz de usuario gráfica&#10;&#10;Descripción generada automáticamente">
            <a:extLst>
              <a:ext uri="{FF2B5EF4-FFF2-40B4-BE49-F238E27FC236}">
                <a16:creationId xmlns:a16="http://schemas.microsoft.com/office/drawing/2014/main" id="{E729AEFE-74E6-3964-FA31-94D1853CEB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17" name="Marcador de número de diapositiva 8">
            <a:extLst>
              <a:ext uri="{FF2B5EF4-FFF2-40B4-BE49-F238E27FC236}">
                <a16:creationId xmlns:a16="http://schemas.microsoft.com/office/drawing/2014/main" id="{F0938E36-46C2-E405-A330-249197A45494}"/>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20" name="Rectángulo 19">
            <a:extLst>
              <a:ext uri="{FF2B5EF4-FFF2-40B4-BE49-F238E27FC236}">
                <a16:creationId xmlns:a16="http://schemas.microsoft.com/office/drawing/2014/main" id="{B45DDE52-A0BE-D5E1-2ED5-CD5B22D6C434}"/>
              </a:ext>
            </a:extLst>
          </p:cNvPr>
          <p:cNvSpPr/>
          <p:nvPr userDrawn="1"/>
        </p:nvSpPr>
        <p:spPr>
          <a:xfrm>
            <a:off x="318537" y="6148043"/>
            <a:ext cx="370205" cy="36607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24211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accent3"/>
        </a:solid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5FB2264D-8836-0626-17F3-44D9E5265BA2}"/>
              </a:ext>
            </a:extLst>
          </p:cNvPr>
          <p:cNvSpPr/>
          <p:nvPr userDrawn="1"/>
        </p:nvSpPr>
        <p:spPr>
          <a:xfrm>
            <a:off x="962025" y="5981700"/>
            <a:ext cx="2352675" cy="7334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9B90EBF2-AF42-00C1-2F93-F8DC12F278E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Título 1">
            <a:extLst>
              <a:ext uri="{FF2B5EF4-FFF2-40B4-BE49-F238E27FC236}">
                <a16:creationId xmlns:a16="http://schemas.microsoft.com/office/drawing/2014/main" id="{3E25831D-1A33-24EA-FAAE-6BE87DDD66AD}"/>
              </a:ext>
            </a:extLst>
          </p:cNvPr>
          <p:cNvSpPr>
            <a:spLocks noGrp="1"/>
          </p:cNvSpPr>
          <p:nvPr>
            <p:ph type="title"/>
          </p:nvPr>
        </p:nvSpPr>
        <p:spPr>
          <a:xfrm>
            <a:off x="821804" y="1270060"/>
            <a:ext cx="4552227" cy="1601977"/>
          </a:xfrm>
          <a:prstGeom prst="rect">
            <a:avLst/>
          </a:prstGeom>
        </p:spPr>
        <p:txBody>
          <a:bodyPr>
            <a:spAutoFit/>
          </a:bodyPr>
          <a:lstStyle>
            <a:lvl1pPr algn="ctr">
              <a:defRPr sz="3600" b="1">
                <a:solidFill>
                  <a:schemeClr val="accent2"/>
                </a:solidFill>
                <a:latin typeface="DaxlinePro-Medium" panose="02000503060000020004" pitchFamily="50" charset="0"/>
              </a:defRPr>
            </a:lvl1pPr>
          </a:lstStyle>
          <a:p>
            <a:r>
              <a:rPr lang="es-ES"/>
              <a:t>Haga clic para modificar el estilo de título del patrón</a:t>
            </a:r>
            <a:endParaRPr lang="es-CO" dirty="0"/>
          </a:p>
        </p:txBody>
      </p:sp>
      <p:sp>
        <p:nvSpPr>
          <p:cNvPr id="18" name="Marcador de posición de imagen 4">
            <a:extLst>
              <a:ext uri="{FF2B5EF4-FFF2-40B4-BE49-F238E27FC236}">
                <a16:creationId xmlns:a16="http://schemas.microsoft.com/office/drawing/2014/main" id="{0AEF0045-FBB8-C271-E59F-4E7FF60069BF}"/>
              </a:ext>
            </a:extLst>
          </p:cNvPr>
          <p:cNvSpPr>
            <a:spLocks noGrp="1"/>
          </p:cNvSpPr>
          <p:nvPr>
            <p:ph type="pic" sz="quarter" idx="10"/>
          </p:nvPr>
        </p:nvSpPr>
        <p:spPr>
          <a:xfrm>
            <a:off x="6096000" y="0"/>
            <a:ext cx="6096000" cy="6858000"/>
          </a:xfrm>
          <a:prstGeom prst="rect">
            <a:avLst/>
          </a:prstGeom>
        </p:spPr>
        <p:txBody>
          <a:bodyPr/>
          <a:lstStyle/>
          <a:p>
            <a:r>
              <a:rPr lang="es-ES"/>
              <a:t>Haga clic en el icono para agregar una imagen</a:t>
            </a:r>
            <a:endParaRPr lang="es-CO" dirty="0"/>
          </a:p>
        </p:txBody>
      </p:sp>
      <p:sp>
        <p:nvSpPr>
          <p:cNvPr id="19" name="Marcador de texto 6">
            <a:extLst>
              <a:ext uri="{FF2B5EF4-FFF2-40B4-BE49-F238E27FC236}">
                <a16:creationId xmlns:a16="http://schemas.microsoft.com/office/drawing/2014/main" id="{91999A21-15C1-F0E0-CBDD-91B82C90547F}"/>
              </a:ext>
            </a:extLst>
          </p:cNvPr>
          <p:cNvSpPr>
            <a:spLocks noGrp="1"/>
          </p:cNvSpPr>
          <p:nvPr>
            <p:ph type="body" sz="quarter" idx="11"/>
          </p:nvPr>
        </p:nvSpPr>
        <p:spPr>
          <a:xfrm>
            <a:off x="821804" y="2372810"/>
            <a:ext cx="4551363" cy="1678408"/>
          </a:xfrm>
          <a:prstGeom prst="rect">
            <a:avLst/>
          </a:prstGeom>
        </p:spPr>
        <p:txBody>
          <a:bodyPr>
            <a:spAutoFit/>
          </a:bodyPr>
          <a:lstStyle>
            <a:lvl1pPr marL="0" indent="0">
              <a:buNone/>
              <a:defRPr sz="1600">
                <a:solidFill>
                  <a:schemeClr val="accent2"/>
                </a:solidFill>
                <a:latin typeface="Lato" panose="020F0502020204030203" pitchFamily="34" charset="0"/>
              </a:defRPr>
            </a:lvl1pPr>
            <a:lvl2pPr marL="457200" indent="0">
              <a:buNone/>
              <a:defRPr sz="1600">
                <a:solidFill>
                  <a:schemeClr val="accent2"/>
                </a:solidFill>
                <a:latin typeface="Lato" panose="020F0502020204030203" pitchFamily="34" charset="0"/>
              </a:defRPr>
            </a:lvl2pPr>
            <a:lvl3pPr marL="914400" indent="0">
              <a:buNone/>
              <a:defRPr sz="1600">
                <a:solidFill>
                  <a:schemeClr val="accent2"/>
                </a:solidFill>
                <a:latin typeface="Lato" panose="020F0502020204030203" pitchFamily="34" charset="0"/>
              </a:defRPr>
            </a:lvl3pPr>
            <a:lvl4pPr marL="1371600" indent="0">
              <a:buNone/>
              <a:defRPr sz="1600">
                <a:solidFill>
                  <a:schemeClr val="accent2"/>
                </a:solidFill>
                <a:latin typeface="Lato" panose="020F0502020204030203" pitchFamily="34" charset="0"/>
              </a:defRPr>
            </a:lvl4pPr>
            <a:lvl5pPr marL="1828800" indent="0">
              <a:buNone/>
              <a:defRPr sz="1600">
                <a:solidFill>
                  <a:schemeClr val="accent2"/>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20" name="Imagen 19" descr="Imagen que contiene Interfaz de usuario gráfica&#10;&#10;Descripción generada automáticamente">
            <a:extLst>
              <a:ext uri="{FF2B5EF4-FFF2-40B4-BE49-F238E27FC236}">
                <a16:creationId xmlns:a16="http://schemas.microsoft.com/office/drawing/2014/main" id="{1AC79A1B-0970-8F32-F3B4-2141A42FD9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62" t="31121" r="9703" b="30665"/>
          <a:stretch/>
        </p:blipFill>
        <p:spPr>
          <a:xfrm>
            <a:off x="972273" y="6065134"/>
            <a:ext cx="2045163" cy="491643"/>
          </a:xfrm>
          <a:prstGeom prst="rect">
            <a:avLst/>
          </a:prstGeom>
        </p:spPr>
      </p:pic>
      <p:sp>
        <p:nvSpPr>
          <p:cNvPr id="34" name="Marcador de número de diapositiva 8">
            <a:extLst>
              <a:ext uri="{FF2B5EF4-FFF2-40B4-BE49-F238E27FC236}">
                <a16:creationId xmlns:a16="http://schemas.microsoft.com/office/drawing/2014/main" id="{F49F85FC-AFF9-4014-B453-2847AF093F39}"/>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35" name="Rectángulo 34">
            <a:extLst>
              <a:ext uri="{FF2B5EF4-FFF2-40B4-BE49-F238E27FC236}">
                <a16:creationId xmlns:a16="http://schemas.microsoft.com/office/drawing/2014/main" id="{F7CEA5BA-8C73-67DC-D384-404416AA5211}"/>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AutoShape 3">
            <a:extLst>
              <a:ext uri="{FF2B5EF4-FFF2-40B4-BE49-F238E27FC236}">
                <a16:creationId xmlns:a16="http://schemas.microsoft.com/office/drawing/2014/main" id="{2F315B97-070E-7261-2081-AC1BD1C0E8BE}"/>
              </a:ext>
            </a:extLst>
          </p:cNvPr>
          <p:cNvSpPr>
            <a:spLocks noChangeAspect="1" noChangeArrowheads="1" noTextEdit="1"/>
          </p:cNvSpPr>
          <p:nvPr userDrawn="1"/>
        </p:nvSpPr>
        <p:spPr bwMode="auto">
          <a:xfrm>
            <a:off x="5598" y="266151"/>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7" name="Rectangle 5">
            <a:extLst>
              <a:ext uri="{FF2B5EF4-FFF2-40B4-BE49-F238E27FC236}">
                <a16:creationId xmlns:a16="http://schemas.microsoft.com/office/drawing/2014/main" id="{D192B280-00D0-065C-D12A-118EB79F96E1}"/>
              </a:ext>
            </a:extLst>
          </p:cNvPr>
          <p:cNvSpPr>
            <a:spLocks noChangeArrowheads="1"/>
          </p:cNvSpPr>
          <p:nvPr userDrawn="1"/>
        </p:nvSpPr>
        <p:spPr bwMode="auto">
          <a:xfrm>
            <a:off x="10870" y="239159"/>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38" name="CuadroTexto 37">
            <a:extLst>
              <a:ext uri="{FF2B5EF4-FFF2-40B4-BE49-F238E27FC236}">
                <a16:creationId xmlns:a16="http://schemas.microsoft.com/office/drawing/2014/main" id="{AFB38962-1E6C-527D-15E7-2D4E935F11ED}"/>
              </a:ext>
            </a:extLst>
          </p:cNvPr>
          <p:cNvSpPr txBox="1"/>
          <p:nvPr userDrawn="1"/>
        </p:nvSpPr>
        <p:spPr>
          <a:xfrm>
            <a:off x="821004" y="307120"/>
            <a:ext cx="1575967" cy="646331"/>
          </a:xfrm>
          <a:prstGeom prst="rect">
            <a:avLst/>
          </a:prstGeom>
          <a:noFill/>
        </p:spPr>
        <p:txBody>
          <a:bodyPr wrap="square" rtlCol="0">
            <a:spAutoFit/>
          </a:bodyPr>
          <a:lstStyle/>
          <a:p>
            <a:r>
              <a:rPr lang="es-ES" sz="1200" dirty="0">
                <a:solidFill>
                  <a:schemeClr val="accent1"/>
                </a:solidFill>
                <a:latin typeface="DaxlinePro-Black" panose="02000503070000020004" pitchFamily="50" charset="0"/>
              </a:rPr>
              <a:t>El mundo de las bebidas destiladas:</a:t>
            </a:r>
            <a:br>
              <a:rPr lang="es-ES" sz="1200" dirty="0">
                <a:solidFill>
                  <a:schemeClr val="accent1"/>
                </a:solidFill>
                <a:latin typeface="DaxlinePro-Black" panose="02000503070000020004" pitchFamily="50" charset="0"/>
              </a:rPr>
            </a:br>
            <a:r>
              <a:rPr lang="es-ES" sz="1200" dirty="0">
                <a:solidFill>
                  <a:schemeClr val="accent1"/>
                </a:solidFill>
                <a:latin typeface="DaxlinePro-Light" panose="02000503040000020004" pitchFamily="50" charset="0"/>
              </a:rPr>
              <a:t>tradición y cata</a:t>
            </a:r>
            <a:endParaRPr lang="es-CO" sz="1200" dirty="0">
              <a:solidFill>
                <a:schemeClr val="accent1"/>
              </a:solidFill>
              <a:latin typeface="DaxlinePro-Light" panose="02000503040000020004" pitchFamily="50" charset="0"/>
            </a:endParaRPr>
          </a:p>
        </p:txBody>
      </p:sp>
      <p:sp>
        <p:nvSpPr>
          <p:cNvPr id="39" name="Freeform 5">
            <a:extLst>
              <a:ext uri="{FF2B5EF4-FFF2-40B4-BE49-F238E27FC236}">
                <a16:creationId xmlns:a16="http://schemas.microsoft.com/office/drawing/2014/main" id="{3188CCEA-71D6-96FE-3591-7204E9BCF59C}"/>
              </a:ext>
            </a:extLst>
          </p:cNvPr>
          <p:cNvSpPr>
            <a:spLocks/>
          </p:cNvSpPr>
          <p:nvPr userDrawn="1"/>
        </p:nvSpPr>
        <p:spPr bwMode="auto">
          <a:xfrm>
            <a:off x="-93432" y="239159"/>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40" name="Freeform 5">
            <a:extLst>
              <a:ext uri="{FF2B5EF4-FFF2-40B4-BE49-F238E27FC236}">
                <a16:creationId xmlns:a16="http://schemas.microsoft.com/office/drawing/2014/main" id="{1B67B82E-E2D5-14FB-80D1-6F43024B468C}"/>
              </a:ext>
            </a:extLst>
          </p:cNvPr>
          <p:cNvSpPr>
            <a:spLocks/>
          </p:cNvSpPr>
          <p:nvPr userDrawn="1"/>
        </p:nvSpPr>
        <p:spPr bwMode="auto">
          <a:xfrm>
            <a:off x="-195063" y="170300"/>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
        <p:nvSpPr>
          <p:cNvPr id="41" name="AutoShape 3">
            <a:extLst>
              <a:ext uri="{FF2B5EF4-FFF2-40B4-BE49-F238E27FC236}">
                <a16:creationId xmlns:a16="http://schemas.microsoft.com/office/drawing/2014/main" id="{7C2B8B5C-4EB7-F3F8-7610-81F2916DFBD1}"/>
              </a:ext>
            </a:extLst>
          </p:cNvPr>
          <p:cNvSpPr>
            <a:spLocks noChangeAspect="1" noChangeArrowheads="1" noTextEdit="1"/>
          </p:cNvSpPr>
          <p:nvPr userDrawn="1"/>
        </p:nvSpPr>
        <p:spPr bwMode="auto">
          <a:xfrm>
            <a:off x="9741" y="271977"/>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2" name="Rectangle 5">
            <a:extLst>
              <a:ext uri="{FF2B5EF4-FFF2-40B4-BE49-F238E27FC236}">
                <a16:creationId xmlns:a16="http://schemas.microsoft.com/office/drawing/2014/main" id="{4F0875BA-3E8F-3E01-9BDE-04B1240D4B26}"/>
              </a:ext>
            </a:extLst>
          </p:cNvPr>
          <p:cNvSpPr>
            <a:spLocks noChangeArrowheads="1"/>
          </p:cNvSpPr>
          <p:nvPr userDrawn="1"/>
        </p:nvSpPr>
        <p:spPr bwMode="auto">
          <a:xfrm>
            <a:off x="15013" y="244985"/>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43" name="CuadroTexto 42">
            <a:extLst>
              <a:ext uri="{FF2B5EF4-FFF2-40B4-BE49-F238E27FC236}">
                <a16:creationId xmlns:a16="http://schemas.microsoft.com/office/drawing/2014/main" id="{88886DAE-720B-517A-3CD3-8EB3B41500AC}"/>
              </a:ext>
            </a:extLst>
          </p:cNvPr>
          <p:cNvSpPr txBox="1"/>
          <p:nvPr userDrawn="1"/>
        </p:nvSpPr>
        <p:spPr>
          <a:xfrm>
            <a:off x="1035005" y="326200"/>
            <a:ext cx="1476784" cy="584775"/>
          </a:xfrm>
          <a:prstGeom prst="rect">
            <a:avLst/>
          </a:prstGeom>
          <a:noFill/>
        </p:spPr>
        <p:txBody>
          <a:bodyPr wrap="square" rtlCol="0">
            <a:spAutoFit/>
          </a:bodyPr>
          <a:lstStyle/>
          <a:p>
            <a:r>
              <a:rPr lang="es-ES" sz="1600" dirty="0">
                <a:latin typeface="DaxlinePro-Black" panose="02000503070000020004" pitchFamily="50" charset="0"/>
              </a:rPr>
              <a:t>Evaluación de </a:t>
            </a:r>
            <a:br>
              <a:rPr lang="es-ES" sz="1600" dirty="0">
                <a:latin typeface="DaxlinePro-Black" panose="02000503070000020004" pitchFamily="50" charset="0"/>
              </a:rPr>
            </a:br>
            <a:r>
              <a:rPr lang="es-ES" sz="1600" dirty="0">
                <a:latin typeface="DaxlinePro-Black" panose="02000503070000020004" pitchFamily="50" charset="0"/>
              </a:rPr>
              <a:t>Impacto</a:t>
            </a:r>
            <a:endParaRPr lang="es-CO" sz="1600" dirty="0">
              <a:solidFill>
                <a:schemeClr val="accent1"/>
              </a:solidFill>
              <a:latin typeface="DaxlinePro-Black" panose="02000503070000020004" pitchFamily="50" charset="0"/>
            </a:endParaRPr>
          </a:p>
        </p:txBody>
      </p:sp>
      <p:sp>
        <p:nvSpPr>
          <p:cNvPr id="44" name="Freeform 5">
            <a:extLst>
              <a:ext uri="{FF2B5EF4-FFF2-40B4-BE49-F238E27FC236}">
                <a16:creationId xmlns:a16="http://schemas.microsoft.com/office/drawing/2014/main" id="{29C73701-5C90-CD05-227F-4781C8C654EC}"/>
              </a:ext>
            </a:extLst>
          </p:cNvPr>
          <p:cNvSpPr>
            <a:spLocks/>
          </p:cNvSpPr>
          <p:nvPr userDrawn="1"/>
        </p:nvSpPr>
        <p:spPr bwMode="auto">
          <a:xfrm>
            <a:off x="-89289" y="244985"/>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45" name="Freeform 5">
            <a:extLst>
              <a:ext uri="{FF2B5EF4-FFF2-40B4-BE49-F238E27FC236}">
                <a16:creationId xmlns:a16="http://schemas.microsoft.com/office/drawing/2014/main" id="{11AB041F-4579-2CB8-C905-A24A65B3ECCE}"/>
              </a:ext>
            </a:extLst>
          </p:cNvPr>
          <p:cNvSpPr>
            <a:spLocks/>
          </p:cNvSpPr>
          <p:nvPr userDrawn="1"/>
        </p:nvSpPr>
        <p:spPr bwMode="auto">
          <a:xfrm>
            <a:off x="-190920" y="176126"/>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534875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 balnco">
    <p:spTree>
      <p:nvGrpSpPr>
        <p:cNvPr id="1" name=""/>
        <p:cNvGrpSpPr/>
        <p:nvPr/>
      </p:nvGrpSpPr>
      <p:grpSpPr>
        <a:xfrm>
          <a:off x="0" y="0"/>
          <a:ext cx="0" cy="0"/>
          <a:chOff x="0" y="0"/>
          <a:chExt cx="0" cy="0"/>
        </a:xfrm>
      </p:grpSpPr>
      <p:sp>
        <p:nvSpPr>
          <p:cNvPr id="5" name="Marcador de número de diapositiva 8"/>
          <p:cNvSpPr txBox="1">
            <a:spLocks/>
          </p:cNvSpPr>
          <p:nvPr userDrawn="1"/>
        </p:nvSpPr>
        <p:spPr>
          <a:xfrm>
            <a:off x="11311494" y="6208394"/>
            <a:ext cx="380126" cy="215266"/>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70603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o &amp; Imagen Blanco">
    <p:spTree>
      <p:nvGrpSpPr>
        <p:cNvPr id="1" name=""/>
        <p:cNvGrpSpPr/>
        <p:nvPr/>
      </p:nvGrpSpPr>
      <p:grpSpPr>
        <a:xfrm>
          <a:off x="0" y="0"/>
          <a:ext cx="0" cy="0"/>
          <a:chOff x="0" y="0"/>
          <a:chExt cx="0" cy="0"/>
        </a:xfrm>
      </p:grpSpPr>
      <p:sp>
        <p:nvSpPr>
          <p:cNvPr id="8" name="Marcador de número de diapositiva 8"/>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
        <p:nvSpPr>
          <p:cNvPr id="7" name="Rectángulo 6">
            <a:extLst>
              <a:ext uri="{FF2B5EF4-FFF2-40B4-BE49-F238E27FC236}">
                <a16:creationId xmlns:a16="http://schemas.microsoft.com/office/drawing/2014/main" id="{37C6D990-3008-F142-D35D-4D84DF3A9DF2}"/>
              </a:ext>
            </a:extLst>
          </p:cNvPr>
          <p:cNvSpPr/>
          <p:nvPr userDrawn="1"/>
        </p:nvSpPr>
        <p:spPr>
          <a:xfrm>
            <a:off x="1066800" y="1276350"/>
            <a:ext cx="5029200" cy="4305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Marcador de posición de imagen 11">
            <a:extLst>
              <a:ext uri="{FF2B5EF4-FFF2-40B4-BE49-F238E27FC236}">
                <a16:creationId xmlns:a16="http://schemas.microsoft.com/office/drawing/2014/main" id="{A3E98DCC-DB60-0C0A-6C3A-C2C06827A948}"/>
              </a:ext>
            </a:extLst>
          </p:cNvPr>
          <p:cNvSpPr>
            <a:spLocks noGrp="1"/>
          </p:cNvSpPr>
          <p:nvPr>
            <p:ph type="pic" sz="quarter" idx="10"/>
          </p:nvPr>
        </p:nvSpPr>
        <p:spPr>
          <a:xfrm>
            <a:off x="6096000" y="1276350"/>
            <a:ext cx="5029200" cy="4305300"/>
          </a:xfrm>
          <a:prstGeom prst="rect">
            <a:avLst/>
          </a:prstGeom>
        </p:spPr>
        <p:txBody>
          <a:bodyPr/>
          <a:lstStyle/>
          <a:p>
            <a:r>
              <a:rPr lang="es-ES"/>
              <a:t>Haga clic en el icono para agregar una imagen</a:t>
            </a:r>
            <a:endParaRPr lang="es-CO"/>
          </a:p>
        </p:txBody>
      </p:sp>
      <p:sp>
        <p:nvSpPr>
          <p:cNvPr id="13" name="Título 6">
            <a:extLst>
              <a:ext uri="{FF2B5EF4-FFF2-40B4-BE49-F238E27FC236}">
                <a16:creationId xmlns:a16="http://schemas.microsoft.com/office/drawing/2014/main" id="{FB18DBFB-D882-C90F-65D0-710E78E88124}"/>
              </a:ext>
            </a:extLst>
          </p:cNvPr>
          <p:cNvSpPr>
            <a:spLocks noGrp="1"/>
          </p:cNvSpPr>
          <p:nvPr>
            <p:ph type="title"/>
          </p:nvPr>
        </p:nvSpPr>
        <p:spPr>
          <a:xfrm>
            <a:off x="14581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texto 17">
            <a:extLst>
              <a:ext uri="{FF2B5EF4-FFF2-40B4-BE49-F238E27FC236}">
                <a16:creationId xmlns:a16="http://schemas.microsoft.com/office/drawing/2014/main" id="{08FC90E7-404A-DCC8-C73F-C19B62D78C2D}"/>
              </a:ext>
            </a:extLst>
          </p:cNvPr>
          <p:cNvSpPr>
            <a:spLocks noGrp="1"/>
          </p:cNvSpPr>
          <p:nvPr>
            <p:ph type="body" sz="quarter" idx="11"/>
          </p:nvPr>
        </p:nvSpPr>
        <p:spPr>
          <a:xfrm>
            <a:off x="14581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Tree>
    <p:extLst>
      <p:ext uri="{BB962C8B-B14F-4D97-AF65-F5344CB8AC3E}">
        <p14:creationId xmlns:p14="http://schemas.microsoft.com/office/powerpoint/2010/main" val="34678936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s objetos">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8BCBC425-DFF4-0249-9742-CDCF896A0B86}"/>
              </a:ext>
            </a:extLst>
          </p:cNvPr>
          <p:cNvSpPr>
            <a:spLocks noGrp="1"/>
          </p:cNvSpPr>
          <p:nvPr>
            <p:ph type="body" sz="quarter" idx="10" hasCustomPrompt="1"/>
          </p:nvPr>
        </p:nvSpPr>
        <p:spPr>
          <a:xfrm>
            <a:off x="4433888" y="1301750"/>
            <a:ext cx="3532187" cy="444500"/>
          </a:xfrm>
        </p:spPr>
        <p:txBody>
          <a:bodyPr>
            <a:noAutofit/>
          </a:bodyPr>
          <a:lstStyle>
            <a:lvl1pPr marL="0" indent="0" algn="ctr">
              <a:buNone/>
              <a:defRPr sz="32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lista</a:t>
            </a:r>
            <a:endParaRPr lang="es-CO" dirty="0"/>
          </a:p>
        </p:txBody>
      </p:sp>
      <p:sp>
        <p:nvSpPr>
          <p:cNvPr id="16" name="Marcador de texto 15">
            <a:extLst>
              <a:ext uri="{FF2B5EF4-FFF2-40B4-BE49-F238E27FC236}">
                <a16:creationId xmlns:a16="http://schemas.microsoft.com/office/drawing/2014/main" id="{D388A08D-77F4-9649-8BFD-F0AA66B07E97}"/>
              </a:ext>
            </a:extLst>
          </p:cNvPr>
          <p:cNvSpPr>
            <a:spLocks noGrp="1"/>
          </p:cNvSpPr>
          <p:nvPr>
            <p:ph type="body" sz="quarter" idx="11" hasCustomPrompt="1"/>
          </p:nvPr>
        </p:nvSpPr>
        <p:spPr>
          <a:xfrm>
            <a:off x="1037110" y="2433297"/>
            <a:ext cx="10537574" cy="536575"/>
          </a:xfrm>
        </p:spPr>
        <p:txBody>
          <a:bodyPr>
            <a:noAutofit/>
          </a:bodyPr>
          <a:lstStyle>
            <a:lvl1pPr marL="285750" indent="-285750">
              <a:lnSpc>
                <a:spcPts val="2000"/>
              </a:lnSpc>
              <a:buSzPct val="150000"/>
              <a:buFontTx/>
              <a:buBlip>
                <a:blip r:embed="rId2"/>
              </a:buBlip>
              <a:defRPr sz="1500" b="0" i="0">
                <a:latin typeface="Calibri" panose="020F0502020204030204" pitchFamily="34" charset="0"/>
                <a:cs typeface="Calibri" panose="020F0502020204030204" pitchFamily="34" charset="0"/>
              </a:defRPr>
            </a:lvl1pPr>
            <a:lvl2pPr marL="457200" indent="0">
              <a:buNone/>
              <a:defRPr sz="1500" b="0" i="0">
                <a:latin typeface="Calibri" panose="020F0502020204030204" pitchFamily="34" charset="0"/>
                <a:cs typeface="Calibri" panose="020F0502020204030204" pitchFamily="34" charset="0"/>
              </a:defRPr>
            </a:lvl2pPr>
            <a:lvl3pPr marL="914400" indent="0">
              <a:buNone/>
              <a:defRPr sz="1500" b="0" i="0">
                <a:latin typeface="Calibri" panose="020F0502020204030204" pitchFamily="34" charset="0"/>
                <a:cs typeface="Calibri" panose="020F0502020204030204" pitchFamily="34" charset="0"/>
              </a:defRPr>
            </a:lvl3pPr>
            <a:lvl4pPr marL="1371600" indent="0">
              <a:buNone/>
              <a:defRPr sz="1500" b="0" i="0">
                <a:latin typeface="Calibri" panose="020F0502020204030204" pitchFamily="34" charset="0"/>
                <a:cs typeface="Calibri" panose="020F0502020204030204" pitchFamily="34" charset="0"/>
              </a:defRPr>
            </a:lvl4pPr>
            <a:lvl5pPr marL="1828800" indent="0">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a:t>
            </a:r>
          </a:p>
        </p:txBody>
      </p:sp>
      <p:sp>
        <p:nvSpPr>
          <p:cNvPr id="4" name="Marcador de número de diapositiva 8">
            <a:extLst>
              <a:ext uri="{FF2B5EF4-FFF2-40B4-BE49-F238E27FC236}">
                <a16:creationId xmlns:a16="http://schemas.microsoft.com/office/drawing/2014/main" id="{95C514A1-325E-409B-9657-E58B2D6A1F6F}"/>
              </a:ext>
            </a:extLst>
          </p:cNvPr>
          <p:cNvSpPr txBox="1">
            <a:spLocks/>
          </p:cNvSpPr>
          <p:nvPr userDrawn="1"/>
        </p:nvSpPr>
        <p:spPr>
          <a:xfrm>
            <a:off x="11282799" y="6243211"/>
            <a:ext cx="380126" cy="215266"/>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3766645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3F78BA7-4E18-1E4D-B781-4F167DB0F620}"/>
              </a:ext>
            </a:extLst>
          </p:cNvPr>
          <p:cNvSpPr>
            <a:spLocks noGrp="1"/>
          </p:cNvSpPr>
          <p:nvPr>
            <p:ph type="dt" sz="half" idx="10"/>
          </p:nvPr>
        </p:nvSpPr>
        <p:spPr/>
        <p:txBody>
          <a:bodyPr/>
          <a:lstStyle/>
          <a:p>
            <a:endParaRPr lang="es-CO" dirty="0"/>
          </a:p>
        </p:txBody>
      </p:sp>
      <p:sp>
        <p:nvSpPr>
          <p:cNvPr id="3" name="Marcador de pie de página 2">
            <a:extLst>
              <a:ext uri="{FF2B5EF4-FFF2-40B4-BE49-F238E27FC236}">
                <a16:creationId xmlns:a16="http://schemas.microsoft.com/office/drawing/2014/main" id="{3FA743FA-5116-1142-A492-1E422F4A5140}"/>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4BB3482E-BB1E-6B4F-951F-CBDE5AD94FCD}"/>
              </a:ext>
            </a:extLst>
          </p:cNvPr>
          <p:cNvSpPr>
            <a:spLocks noGrp="1"/>
          </p:cNvSpPr>
          <p:nvPr>
            <p:ph type="sldNum" sz="quarter" idx="12"/>
          </p:nvPr>
        </p:nvSpPr>
        <p:spPr/>
        <p:txBody>
          <a:bodyPr/>
          <a:lstStyle/>
          <a:p>
            <a:fld id="{E9484477-306A-244E-BAC7-E6784D99D461}" type="slidenum">
              <a:rPr lang="es-CO" smtClean="0"/>
              <a:t>‹#›</a:t>
            </a:fld>
            <a:endParaRPr lang="es-CO" dirty="0"/>
          </a:p>
        </p:txBody>
      </p:sp>
      <p:sp>
        <p:nvSpPr>
          <p:cNvPr id="5" name="Rectángulo 4">
            <a:extLst>
              <a:ext uri="{FF2B5EF4-FFF2-40B4-BE49-F238E27FC236}">
                <a16:creationId xmlns:a16="http://schemas.microsoft.com/office/drawing/2014/main" id="{A19CE2B8-19B8-0A44-AA17-56107104F6A5}"/>
              </a:ext>
            </a:extLst>
          </p:cNvPr>
          <p:cNvSpPr/>
          <p:nvPr userDrawn="1"/>
        </p:nvSpPr>
        <p:spPr>
          <a:xfrm>
            <a:off x="0" y="1147960"/>
            <a:ext cx="6096000" cy="57100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7C05E6CB-4BDF-7949-8AA4-CBE460D50D5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texto 23">
            <a:extLst>
              <a:ext uri="{FF2B5EF4-FFF2-40B4-BE49-F238E27FC236}">
                <a16:creationId xmlns:a16="http://schemas.microsoft.com/office/drawing/2014/main" id="{F39F9AAE-D3CF-4541-99F1-2CF09BC78D5F}"/>
              </a:ext>
            </a:extLst>
          </p:cNvPr>
          <p:cNvSpPr>
            <a:spLocks noGrp="1"/>
          </p:cNvSpPr>
          <p:nvPr>
            <p:ph type="body" sz="quarter" idx="17" hasCustomPrompt="1"/>
          </p:nvPr>
        </p:nvSpPr>
        <p:spPr>
          <a:xfrm>
            <a:off x="646256" y="2299168"/>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2" name="Marcador de texto 12">
            <a:extLst>
              <a:ext uri="{FF2B5EF4-FFF2-40B4-BE49-F238E27FC236}">
                <a16:creationId xmlns:a16="http://schemas.microsoft.com/office/drawing/2014/main" id="{2B073211-E56A-1A48-A2A4-9B8120A23C7A}"/>
              </a:ext>
            </a:extLst>
          </p:cNvPr>
          <p:cNvSpPr>
            <a:spLocks noGrp="1"/>
          </p:cNvSpPr>
          <p:nvPr>
            <p:ph type="body" sz="quarter" idx="22" hasCustomPrompt="1"/>
          </p:nvPr>
        </p:nvSpPr>
        <p:spPr>
          <a:xfrm>
            <a:off x="646257" y="1149926"/>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13" name="Marcador de texto 20">
            <a:extLst>
              <a:ext uri="{FF2B5EF4-FFF2-40B4-BE49-F238E27FC236}">
                <a16:creationId xmlns:a16="http://schemas.microsoft.com/office/drawing/2014/main" id="{60D04AEF-4F8C-9D4D-947B-E2F57353E142}"/>
              </a:ext>
            </a:extLst>
          </p:cNvPr>
          <p:cNvSpPr>
            <a:spLocks noGrp="1"/>
          </p:cNvSpPr>
          <p:nvPr>
            <p:ph type="body" sz="quarter" idx="23" hasCustomPrompt="1"/>
          </p:nvPr>
        </p:nvSpPr>
        <p:spPr>
          <a:xfrm>
            <a:off x="646256" y="1546693"/>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
        <p:nvSpPr>
          <p:cNvPr id="14" name="Marcador de texto 23">
            <a:extLst>
              <a:ext uri="{FF2B5EF4-FFF2-40B4-BE49-F238E27FC236}">
                <a16:creationId xmlns:a16="http://schemas.microsoft.com/office/drawing/2014/main" id="{FAF9E3FE-BE58-3146-B412-194E4B9B4834}"/>
              </a:ext>
            </a:extLst>
          </p:cNvPr>
          <p:cNvSpPr>
            <a:spLocks noGrp="1"/>
          </p:cNvSpPr>
          <p:nvPr>
            <p:ph type="body" sz="quarter" idx="24" hasCustomPrompt="1"/>
          </p:nvPr>
        </p:nvSpPr>
        <p:spPr>
          <a:xfrm>
            <a:off x="6513656" y="2297202"/>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5" name="Marcador de texto 12">
            <a:extLst>
              <a:ext uri="{FF2B5EF4-FFF2-40B4-BE49-F238E27FC236}">
                <a16:creationId xmlns:a16="http://schemas.microsoft.com/office/drawing/2014/main" id="{2B9E5461-F127-794B-8B71-6AF3FB1A6EF1}"/>
              </a:ext>
            </a:extLst>
          </p:cNvPr>
          <p:cNvSpPr>
            <a:spLocks noGrp="1"/>
          </p:cNvSpPr>
          <p:nvPr>
            <p:ph type="body" sz="quarter" idx="25" hasCustomPrompt="1"/>
          </p:nvPr>
        </p:nvSpPr>
        <p:spPr>
          <a:xfrm>
            <a:off x="6513657" y="1147960"/>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16" name="Marcador de texto 20">
            <a:extLst>
              <a:ext uri="{FF2B5EF4-FFF2-40B4-BE49-F238E27FC236}">
                <a16:creationId xmlns:a16="http://schemas.microsoft.com/office/drawing/2014/main" id="{D8705240-1BD0-254A-873A-B65BB5A6CE51}"/>
              </a:ext>
            </a:extLst>
          </p:cNvPr>
          <p:cNvSpPr>
            <a:spLocks noGrp="1"/>
          </p:cNvSpPr>
          <p:nvPr>
            <p:ph type="body" sz="quarter" idx="26" hasCustomPrompt="1"/>
          </p:nvPr>
        </p:nvSpPr>
        <p:spPr>
          <a:xfrm>
            <a:off x="6513656" y="1544727"/>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Tree>
    <p:extLst>
      <p:ext uri="{BB962C8B-B14F-4D97-AF65-F5344CB8AC3E}">
        <p14:creationId xmlns:p14="http://schemas.microsoft.com/office/powerpoint/2010/main" val="2703353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3F78BA7-4E18-1E4D-B781-4F167DB0F620}"/>
              </a:ext>
            </a:extLst>
          </p:cNvPr>
          <p:cNvSpPr>
            <a:spLocks noGrp="1"/>
          </p:cNvSpPr>
          <p:nvPr>
            <p:ph type="dt" sz="half" idx="10"/>
          </p:nvPr>
        </p:nvSpPr>
        <p:spPr/>
        <p:txBody>
          <a:bodyPr/>
          <a:lstStyle/>
          <a:p>
            <a:fld id="{50A35FE7-EECD-2145-941B-053DD6055128}" type="datetimeFigureOut">
              <a:rPr lang="es-CO" smtClean="0"/>
              <a:t>20/08/2024</a:t>
            </a:fld>
            <a:endParaRPr lang="es-CO"/>
          </a:p>
        </p:txBody>
      </p:sp>
      <p:sp>
        <p:nvSpPr>
          <p:cNvPr id="3" name="Marcador de pie de página 2">
            <a:extLst>
              <a:ext uri="{FF2B5EF4-FFF2-40B4-BE49-F238E27FC236}">
                <a16:creationId xmlns:a16="http://schemas.microsoft.com/office/drawing/2014/main" id="{3FA743FA-5116-1142-A492-1E422F4A514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BB3482E-BB1E-6B4F-951F-CBDE5AD94FCD}"/>
              </a:ext>
            </a:extLst>
          </p:cNvPr>
          <p:cNvSpPr>
            <a:spLocks noGrp="1"/>
          </p:cNvSpPr>
          <p:nvPr>
            <p:ph type="sldNum" sz="quarter" idx="12"/>
          </p:nvPr>
        </p:nvSpPr>
        <p:spPr/>
        <p:txBody>
          <a:bodyPr/>
          <a:lstStyle/>
          <a:p>
            <a:fld id="{E9484477-306A-244E-BAC7-E6784D99D461}" type="slidenum">
              <a:rPr lang="es-CO" smtClean="0"/>
              <a:t>‹#›</a:t>
            </a:fld>
            <a:endParaRPr lang="es-CO"/>
          </a:p>
        </p:txBody>
      </p:sp>
      <p:sp>
        <p:nvSpPr>
          <p:cNvPr id="5" name="Rectángulo 4">
            <a:extLst>
              <a:ext uri="{FF2B5EF4-FFF2-40B4-BE49-F238E27FC236}">
                <a16:creationId xmlns:a16="http://schemas.microsoft.com/office/drawing/2014/main" id="{A19CE2B8-19B8-0A44-AA17-56107104F6A5}"/>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7C05E6CB-4BDF-7949-8AA4-CBE460D50D58}"/>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texto 23">
            <a:extLst>
              <a:ext uri="{FF2B5EF4-FFF2-40B4-BE49-F238E27FC236}">
                <a16:creationId xmlns:a16="http://schemas.microsoft.com/office/drawing/2014/main" id="{F39F9AAE-D3CF-4541-99F1-2CF09BC78D5F}"/>
              </a:ext>
            </a:extLst>
          </p:cNvPr>
          <p:cNvSpPr>
            <a:spLocks noGrp="1"/>
          </p:cNvSpPr>
          <p:nvPr>
            <p:ph type="body" sz="quarter" idx="17" hasCustomPrompt="1"/>
          </p:nvPr>
        </p:nvSpPr>
        <p:spPr>
          <a:xfrm>
            <a:off x="646256" y="2299168"/>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2" name="Marcador de texto 12">
            <a:extLst>
              <a:ext uri="{FF2B5EF4-FFF2-40B4-BE49-F238E27FC236}">
                <a16:creationId xmlns:a16="http://schemas.microsoft.com/office/drawing/2014/main" id="{2B073211-E56A-1A48-A2A4-9B8120A23C7A}"/>
              </a:ext>
            </a:extLst>
          </p:cNvPr>
          <p:cNvSpPr>
            <a:spLocks noGrp="1"/>
          </p:cNvSpPr>
          <p:nvPr>
            <p:ph type="body" sz="quarter" idx="22" hasCustomPrompt="1"/>
          </p:nvPr>
        </p:nvSpPr>
        <p:spPr>
          <a:xfrm>
            <a:off x="646257" y="1149926"/>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13" name="Marcador de texto 20">
            <a:extLst>
              <a:ext uri="{FF2B5EF4-FFF2-40B4-BE49-F238E27FC236}">
                <a16:creationId xmlns:a16="http://schemas.microsoft.com/office/drawing/2014/main" id="{60D04AEF-4F8C-9D4D-947B-E2F57353E142}"/>
              </a:ext>
            </a:extLst>
          </p:cNvPr>
          <p:cNvSpPr>
            <a:spLocks noGrp="1"/>
          </p:cNvSpPr>
          <p:nvPr>
            <p:ph type="body" sz="quarter" idx="23" hasCustomPrompt="1"/>
          </p:nvPr>
        </p:nvSpPr>
        <p:spPr>
          <a:xfrm>
            <a:off x="646256" y="1546693"/>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
        <p:nvSpPr>
          <p:cNvPr id="17" name="Rectángulo 16">
            <a:extLst>
              <a:ext uri="{FF2B5EF4-FFF2-40B4-BE49-F238E27FC236}">
                <a16:creationId xmlns:a16="http://schemas.microsoft.com/office/drawing/2014/main" id="{CAA56BF1-1FA2-4129-8686-1144B507CD38}"/>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Marcador de texto 23">
            <a:extLst>
              <a:ext uri="{FF2B5EF4-FFF2-40B4-BE49-F238E27FC236}">
                <a16:creationId xmlns:a16="http://schemas.microsoft.com/office/drawing/2014/main" id="{14F111B5-BAFE-43AE-B6A7-8FE6993DF3D6}"/>
              </a:ext>
            </a:extLst>
          </p:cNvPr>
          <p:cNvSpPr>
            <a:spLocks noGrp="1"/>
          </p:cNvSpPr>
          <p:nvPr>
            <p:ph type="body" sz="quarter" idx="24" hasCustomPrompt="1"/>
          </p:nvPr>
        </p:nvSpPr>
        <p:spPr>
          <a:xfrm>
            <a:off x="6742256" y="2299168"/>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9" name="Marcador de texto 12">
            <a:extLst>
              <a:ext uri="{FF2B5EF4-FFF2-40B4-BE49-F238E27FC236}">
                <a16:creationId xmlns:a16="http://schemas.microsoft.com/office/drawing/2014/main" id="{5B8D744C-12BF-4D0A-A335-A3FD220AB0E4}"/>
              </a:ext>
            </a:extLst>
          </p:cNvPr>
          <p:cNvSpPr>
            <a:spLocks noGrp="1"/>
          </p:cNvSpPr>
          <p:nvPr>
            <p:ph type="body" sz="quarter" idx="25" hasCustomPrompt="1"/>
          </p:nvPr>
        </p:nvSpPr>
        <p:spPr>
          <a:xfrm>
            <a:off x="6742257" y="1149926"/>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20" name="Marcador de texto 20">
            <a:extLst>
              <a:ext uri="{FF2B5EF4-FFF2-40B4-BE49-F238E27FC236}">
                <a16:creationId xmlns:a16="http://schemas.microsoft.com/office/drawing/2014/main" id="{5E319C95-DA38-4AF8-92A5-974E8E720355}"/>
              </a:ext>
            </a:extLst>
          </p:cNvPr>
          <p:cNvSpPr>
            <a:spLocks noGrp="1"/>
          </p:cNvSpPr>
          <p:nvPr>
            <p:ph type="body" sz="quarter" idx="26" hasCustomPrompt="1"/>
          </p:nvPr>
        </p:nvSpPr>
        <p:spPr>
          <a:xfrm>
            <a:off x="6742256" y="1546693"/>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Tree>
    <p:extLst>
      <p:ext uri="{BB962C8B-B14F-4D97-AF65-F5344CB8AC3E}">
        <p14:creationId xmlns:p14="http://schemas.microsoft.com/office/powerpoint/2010/main" val="1168490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D8DCB06-0811-8C1C-6385-E6C157663269}"/>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8">
            <a:extLst>
              <a:ext uri="{FF2B5EF4-FFF2-40B4-BE49-F238E27FC236}">
                <a16:creationId xmlns:a16="http://schemas.microsoft.com/office/drawing/2014/main" id="{CACB15AE-240B-158E-F650-957D213B5932}"/>
              </a:ext>
            </a:extLst>
          </p:cNvPr>
          <p:cNvSpPr txBox="1">
            <a:spLocks/>
          </p:cNvSpPr>
          <p:nvPr userDrawn="1"/>
        </p:nvSpPr>
        <p:spPr>
          <a:xfrm>
            <a:off x="11366538" y="6069498"/>
            <a:ext cx="380126" cy="215266"/>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
        <p:nvSpPr>
          <p:cNvPr id="5" name="Título 2">
            <a:extLst>
              <a:ext uri="{FF2B5EF4-FFF2-40B4-BE49-F238E27FC236}">
                <a16:creationId xmlns:a16="http://schemas.microsoft.com/office/drawing/2014/main" id="{29558359-56BD-3E47-8F06-0F8CF36667C6}"/>
              </a:ext>
            </a:extLst>
          </p:cNvPr>
          <p:cNvSpPr>
            <a:spLocks noGrp="1"/>
          </p:cNvSpPr>
          <p:nvPr>
            <p:ph type="title"/>
          </p:nvPr>
        </p:nvSpPr>
        <p:spPr>
          <a:xfrm>
            <a:off x="3467100" y="2488819"/>
            <a:ext cx="5257800" cy="1769715"/>
          </a:xfrm>
          <a:prstGeom prst="rect">
            <a:avLst/>
          </a:prstGeom>
        </p:spPr>
        <p:txBody>
          <a:bodyPr>
            <a:spAutoFit/>
          </a:bodyPr>
          <a:lstStyle>
            <a:lvl1pPr algn="ctr">
              <a:defRPr sz="4000" b="1">
                <a:solidFill>
                  <a:schemeClr val="bg2"/>
                </a:solidFill>
                <a:latin typeface="DaxlinePro-Medium" panose="02000503060000020004" pitchFamily="50" charset="0"/>
              </a:defRPr>
            </a:lvl1pPr>
          </a:lstStyle>
          <a:p>
            <a:r>
              <a:rPr lang="es-ES"/>
              <a:t>Haga clic para modificar el estilo de título del patrón</a:t>
            </a:r>
            <a:endParaRPr lang="es-CO" dirty="0"/>
          </a:p>
        </p:txBody>
      </p:sp>
      <p:sp>
        <p:nvSpPr>
          <p:cNvPr id="6" name="CuadroTexto 5">
            <a:extLst>
              <a:ext uri="{FF2B5EF4-FFF2-40B4-BE49-F238E27FC236}">
                <a16:creationId xmlns:a16="http://schemas.microsoft.com/office/drawing/2014/main" id="{5487F84A-9D36-8DEC-9C0D-29F780BE1131}"/>
              </a:ext>
            </a:extLst>
          </p:cNvPr>
          <p:cNvSpPr txBox="1"/>
          <p:nvPr userDrawn="1"/>
        </p:nvSpPr>
        <p:spPr>
          <a:xfrm>
            <a:off x="6327885" y="5984682"/>
            <a:ext cx="5582664" cy="600164"/>
          </a:xfrm>
          <a:prstGeom prst="rect">
            <a:avLst/>
          </a:prstGeom>
          <a:noFill/>
        </p:spPr>
        <p:txBody>
          <a:bodyPr wrap="square" rtlCol="0">
            <a:spAutoFit/>
          </a:bodyPr>
          <a:lstStyle/>
          <a:p>
            <a:pPr algn="r"/>
            <a:r>
              <a:rPr lang="es-CO" sz="1100" dirty="0">
                <a:solidFill>
                  <a:schemeClr val="accent2"/>
                </a:solidFill>
                <a:latin typeface="Lato Light" panose="020F0302020204030203" pitchFamily="34" charset="0"/>
              </a:rPr>
              <a:t>Universidad de los Andes | Vigilada Mineducación</a:t>
            </a:r>
          </a:p>
          <a:p>
            <a:pPr algn="r"/>
            <a:r>
              <a:rPr lang="es-CO" sz="1100" dirty="0">
                <a:solidFill>
                  <a:schemeClr val="accent2"/>
                </a:solidFill>
                <a:latin typeface="Lato Light" panose="020F0302020204030203" pitchFamily="34" charset="0"/>
              </a:rPr>
              <a:t>Reconocimiento como Universidad: Decreto 1297 del 30 de mayo de 1964.</a:t>
            </a:r>
          </a:p>
          <a:p>
            <a:pPr algn="r"/>
            <a:r>
              <a:rPr lang="es-CO" sz="1100" dirty="0">
                <a:solidFill>
                  <a:schemeClr val="accent2"/>
                </a:solidFill>
                <a:latin typeface="Lato Light" panose="020F0302020204030203" pitchFamily="34" charset="0"/>
              </a:rPr>
              <a:t>Reconocimiento personería jurídica: Resolución 28 del 23 de febrero de 1949 Minjusticia</a:t>
            </a:r>
            <a:r>
              <a:rPr lang="es-CO" sz="1100" dirty="0">
                <a:solidFill>
                  <a:schemeClr val="bg1"/>
                </a:solidFill>
              </a:rPr>
              <a:t>.</a:t>
            </a:r>
          </a:p>
        </p:txBody>
      </p:sp>
      <p:pic>
        <p:nvPicPr>
          <p:cNvPr id="7" name="Imagen 6" descr="Imagen que contiene Interfaz de usuario gráfica&#10;&#10;Descripción generada automáticamente">
            <a:extLst>
              <a:ext uri="{FF2B5EF4-FFF2-40B4-BE49-F238E27FC236}">
                <a16:creationId xmlns:a16="http://schemas.microsoft.com/office/drawing/2014/main" id="{ECAA665D-A7E6-DD1B-BDD7-15175D2F49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62" t="31121" r="9703" b="30665"/>
          <a:stretch/>
        </p:blipFill>
        <p:spPr>
          <a:xfrm>
            <a:off x="9304827" y="5426926"/>
            <a:ext cx="2524500" cy="600164"/>
          </a:xfrm>
          <a:prstGeom prst="rect">
            <a:avLst/>
          </a:prstGeom>
        </p:spPr>
      </p:pic>
    </p:spTree>
    <p:extLst>
      <p:ext uri="{BB962C8B-B14F-4D97-AF65-F5344CB8AC3E}">
        <p14:creationId xmlns:p14="http://schemas.microsoft.com/office/powerpoint/2010/main" val="3521414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txBox="1">
            <a:spLocks noGrp="1"/>
          </p:cNvSpPr>
          <p:nvPr>
            <p:ph type="title"/>
          </p:nvPr>
        </p:nvSpPr>
        <p:spPr/>
        <p:txBody>
          <a:bodyPr/>
          <a:lstStyle>
            <a:lvl1pPr>
              <a:defRPr/>
            </a:lvl1pPr>
          </a:lstStyle>
          <a:p>
            <a:pPr lvl="0"/>
            <a:r>
              <a:rPr lang="fr-FR"/>
              <a:t>Modifiez le style du titre</a:t>
            </a:r>
            <a:endParaRPr lang="en-US"/>
          </a:p>
        </p:txBody>
      </p:sp>
      <p:sp>
        <p:nvSpPr>
          <p:cNvPr id="3" name="Espace réservé du contenu 7"/>
          <p:cNvSpPr txBox="1">
            <a:spLocks noGrp="1"/>
          </p:cNvSpPr>
          <p:nvPr>
            <p:ph idx="1"/>
          </p:nvPr>
        </p:nvSpPr>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6"/>
          <p:cNvSpPr txBox="1">
            <a:spLocks noGrp="1"/>
          </p:cNvSpPr>
          <p:nvPr>
            <p:ph type="dt" sz="half" idx="7"/>
          </p:nvPr>
        </p:nvSpPr>
        <p:spPr/>
        <p:txBody>
          <a:bodyPr/>
          <a:lstStyle>
            <a:lvl1pPr>
              <a:defRPr/>
            </a:lvl1pPr>
          </a:lstStyle>
          <a:p>
            <a:pPr lvl="0"/>
            <a:fld id="{A8437D8C-9C3B-40D1-B976-F2E45D09A24B}" type="datetime1">
              <a:rPr lang="fr-FR" smtClean="0"/>
              <a:t>20/08/2024</a:t>
            </a:fld>
            <a:endParaRPr lang="fr-FR"/>
          </a:p>
        </p:txBody>
      </p:sp>
      <p:sp>
        <p:nvSpPr>
          <p:cNvPr id="5" name="Espace réservé du numéro de diapositive 8"/>
          <p:cNvSpPr txBox="1">
            <a:spLocks noGrp="1"/>
          </p:cNvSpPr>
          <p:nvPr>
            <p:ph type="sldNum" sz="quarter" idx="8"/>
          </p:nvPr>
        </p:nvSpPr>
        <p:spPr/>
        <p:txBody>
          <a:bodyPr/>
          <a:lstStyle>
            <a:lvl1pPr>
              <a:defRPr/>
            </a:lvl1pPr>
          </a:lstStyle>
          <a:p>
            <a:pPr lvl="0"/>
            <a:fld id="{5038240A-9816-4AC4-8056-C99BBEDE9E36}" type="slidenum">
              <a:t>‹#›</a:t>
            </a:fld>
            <a:endParaRPr lang="fr-FR"/>
          </a:p>
        </p:txBody>
      </p:sp>
      <p:sp>
        <p:nvSpPr>
          <p:cNvPr id="6" name="Espace réservé du pied de page 9"/>
          <p:cNvSpPr txBox="1">
            <a:spLocks noGrp="1"/>
          </p:cNvSpPr>
          <p:nvPr>
            <p:ph type="ftr" sz="quarter" idx="9"/>
          </p:nvPr>
        </p:nvSpPr>
        <p:spPr/>
        <p:txBody>
          <a:bodyPr/>
          <a:lstStyle>
            <a:lvl1pPr>
              <a:defRPr/>
            </a:lvl1pPr>
          </a:lstStyle>
          <a:p>
            <a:pPr lvl="0"/>
            <a:endParaRPr lang="fr-FR"/>
          </a:p>
        </p:txBody>
      </p:sp>
    </p:spTree>
    <p:extLst>
      <p:ext uri="{BB962C8B-B14F-4D97-AF65-F5344CB8AC3E}">
        <p14:creationId xmlns:p14="http://schemas.microsoft.com/office/powerpoint/2010/main" val="604917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 &amp; Imagen Bloque Negro Izquierda">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485F6402-5FE4-C225-5899-FA231716CCE1}"/>
              </a:ext>
            </a:extLst>
          </p:cNvPr>
          <p:cNvSpPr/>
          <p:nvPr userDrawn="1"/>
        </p:nvSpPr>
        <p:spPr>
          <a:xfrm>
            <a:off x="1066800" y="1276350"/>
            <a:ext cx="5029200" cy="4305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posición de imagen 11">
            <a:extLst>
              <a:ext uri="{FF2B5EF4-FFF2-40B4-BE49-F238E27FC236}">
                <a16:creationId xmlns:a16="http://schemas.microsoft.com/office/drawing/2014/main" id="{C65B470E-0170-CFE7-3788-B1675D355590}"/>
              </a:ext>
            </a:extLst>
          </p:cNvPr>
          <p:cNvSpPr>
            <a:spLocks noGrp="1"/>
          </p:cNvSpPr>
          <p:nvPr>
            <p:ph type="pic" sz="quarter" idx="10"/>
          </p:nvPr>
        </p:nvSpPr>
        <p:spPr>
          <a:xfrm>
            <a:off x="6096000" y="1276350"/>
            <a:ext cx="5029200" cy="4305300"/>
          </a:xfrm>
          <a:prstGeom prst="rect">
            <a:avLst/>
          </a:prstGeom>
        </p:spPr>
        <p:txBody>
          <a:bodyPr/>
          <a:lstStyle/>
          <a:p>
            <a:r>
              <a:rPr lang="es-ES"/>
              <a:t>Haga clic en el icono para agregar una imagen</a:t>
            </a:r>
            <a:endParaRPr lang="es-CO"/>
          </a:p>
        </p:txBody>
      </p:sp>
      <p:sp>
        <p:nvSpPr>
          <p:cNvPr id="13" name="Título 6">
            <a:extLst>
              <a:ext uri="{FF2B5EF4-FFF2-40B4-BE49-F238E27FC236}">
                <a16:creationId xmlns:a16="http://schemas.microsoft.com/office/drawing/2014/main" id="{4E81716C-1AE8-8760-9D54-1C387038D219}"/>
              </a:ext>
            </a:extLst>
          </p:cNvPr>
          <p:cNvSpPr>
            <a:spLocks noGrp="1"/>
          </p:cNvSpPr>
          <p:nvPr>
            <p:ph type="title"/>
          </p:nvPr>
        </p:nvSpPr>
        <p:spPr>
          <a:xfrm>
            <a:off x="1458118" y="1647465"/>
            <a:ext cx="4142581" cy="2100575"/>
          </a:xfrm>
          <a:prstGeom prst="rect">
            <a:avLst/>
          </a:prstGeom>
        </p:spPr>
        <p:txBody>
          <a:bodyPr wrap="square">
            <a:spAutoFit/>
          </a:bodyPr>
          <a:lstStyle>
            <a:lvl1pPr>
              <a:defRPr sz="3600" b="1">
                <a:solidFill>
                  <a:schemeClr val="accent1"/>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texto 17">
            <a:extLst>
              <a:ext uri="{FF2B5EF4-FFF2-40B4-BE49-F238E27FC236}">
                <a16:creationId xmlns:a16="http://schemas.microsoft.com/office/drawing/2014/main" id="{AAB7EDDC-DFBF-78D3-FA47-6292D145370B}"/>
              </a:ext>
            </a:extLst>
          </p:cNvPr>
          <p:cNvSpPr>
            <a:spLocks noGrp="1"/>
          </p:cNvSpPr>
          <p:nvPr>
            <p:ph type="body" sz="quarter" idx="11"/>
          </p:nvPr>
        </p:nvSpPr>
        <p:spPr>
          <a:xfrm>
            <a:off x="1458119" y="2637020"/>
            <a:ext cx="4142581" cy="1678408"/>
          </a:xfrm>
          <a:prstGeom prst="rect">
            <a:avLst/>
          </a:prstGeom>
        </p:spPr>
        <p:txBody>
          <a:bodyPr>
            <a:spAutoFit/>
          </a:bodyPr>
          <a:lstStyle>
            <a:lvl1pPr marL="0" indent="0">
              <a:buFontTx/>
              <a:buNone/>
              <a:defRPr sz="1600" b="0">
                <a:solidFill>
                  <a:schemeClr val="accent1"/>
                </a:solidFill>
                <a:latin typeface="Lato" panose="020F0502020204030203" pitchFamily="34" charset="0"/>
              </a:defRPr>
            </a:lvl1pPr>
            <a:lvl2pPr marL="457200" indent="0">
              <a:buFontTx/>
              <a:buNone/>
              <a:defRPr sz="1600" b="0">
                <a:solidFill>
                  <a:schemeClr val="accent1"/>
                </a:solidFill>
                <a:latin typeface="Lato" panose="020F0502020204030203" pitchFamily="34" charset="0"/>
              </a:defRPr>
            </a:lvl2pPr>
            <a:lvl3pPr marL="914400" indent="0">
              <a:buFontTx/>
              <a:buNone/>
              <a:defRPr sz="1600" b="0">
                <a:solidFill>
                  <a:schemeClr val="accent1"/>
                </a:solidFill>
                <a:latin typeface="Lato" panose="020F0502020204030203" pitchFamily="34" charset="0"/>
              </a:defRPr>
            </a:lvl3pPr>
            <a:lvl4pPr marL="1371600" indent="0">
              <a:buFontTx/>
              <a:buNone/>
              <a:defRPr sz="1600" b="0">
                <a:solidFill>
                  <a:schemeClr val="accent1"/>
                </a:solidFill>
                <a:latin typeface="Lato" panose="020F0502020204030203" pitchFamily="34" charset="0"/>
              </a:defRPr>
            </a:lvl4pPr>
            <a:lvl5pPr marL="1828800" indent="0">
              <a:buFontTx/>
              <a:buNone/>
              <a:defRPr sz="1600" b="0">
                <a:solidFill>
                  <a:schemeClr val="accent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6" name="Marcador de número de diapositiva 8">
            <a:extLst>
              <a:ext uri="{FF2B5EF4-FFF2-40B4-BE49-F238E27FC236}">
                <a16:creationId xmlns:a16="http://schemas.microsoft.com/office/drawing/2014/main" id="{A0C58490-A2EE-C183-7514-BED018342FD0}"/>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612575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o &amp; Imagen Bloque Amarillo Izquierda">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26E59B23-C13A-41EA-4A6B-198AFF6CC354}"/>
              </a:ext>
            </a:extLst>
          </p:cNvPr>
          <p:cNvSpPr/>
          <p:nvPr userDrawn="1"/>
        </p:nvSpPr>
        <p:spPr>
          <a:xfrm>
            <a:off x="1066800" y="1276350"/>
            <a:ext cx="5029200" cy="4305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Marcador de posición de imagen 11">
            <a:extLst>
              <a:ext uri="{FF2B5EF4-FFF2-40B4-BE49-F238E27FC236}">
                <a16:creationId xmlns:a16="http://schemas.microsoft.com/office/drawing/2014/main" id="{C1B1F6C5-9E27-3B95-DBA5-66302ED34000}"/>
              </a:ext>
            </a:extLst>
          </p:cNvPr>
          <p:cNvSpPr>
            <a:spLocks noGrp="1"/>
          </p:cNvSpPr>
          <p:nvPr>
            <p:ph type="pic" sz="quarter" idx="10"/>
          </p:nvPr>
        </p:nvSpPr>
        <p:spPr>
          <a:xfrm>
            <a:off x="6096000" y="1276350"/>
            <a:ext cx="5029200" cy="4305300"/>
          </a:xfrm>
          <a:prstGeom prst="rect">
            <a:avLst/>
          </a:prstGeom>
        </p:spPr>
        <p:txBody>
          <a:bodyPr/>
          <a:lstStyle/>
          <a:p>
            <a:r>
              <a:rPr lang="es-ES"/>
              <a:t>Haga clic en el icono para agregar una imagen</a:t>
            </a:r>
            <a:endParaRPr lang="es-CO"/>
          </a:p>
        </p:txBody>
      </p:sp>
      <p:sp>
        <p:nvSpPr>
          <p:cNvPr id="15" name="Título 6">
            <a:extLst>
              <a:ext uri="{FF2B5EF4-FFF2-40B4-BE49-F238E27FC236}">
                <a16:creationId xmlns:a16="http://schemas.microsoft.com/office/drawing/2014/main" id="{D47ECF41-FEB2-4047-BCF8-BEB94EB1A578}"/>
              </a:ext>
            </a:extLst>
          </p:cNvPr>
          <p:cNvSpPr>
            <a:spLocks noGrp="1"/>
          </p:cNvSpPr>
          <p:nvPr>
            <p:ph type="title"/>
          </p:nvPr>
        </p:nvSpPr>
        <p:spPr>
          <a:xfrm>
            <a:off x="14581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6" name="Marcador de texto 17">
            <a:extLst>
              <a:ext uri="{FF2B5EF4-FFF2-40B4-BE49-F238E27FC236}">
                <a16:creationId xmlns:a16="http://schemas.microsoft.com/office/drawing/2014/main" id="{7787EA18-2A48-B079-E3F7-E7919D4F03DC}"/>
              </a:ext>
            </a:extLst>
          </p:cNvPr>
          <p:cNvSpPr>
            <a:spLocks noGrp="1"/>
          </p:cNvSpPr>
          <p:nvPr>
            <p:ph type="body" sz="quarter" idx="11"/>
          </p:nvPr>
        </p:nvSpPr>
        <p:spPr>
          <a:xfrm>
            <a:off x="14581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7" name="Marcador de número de diapositiva 8">
            <a:extLst>
              <a:ext uri="{FF2B5EF4-FFF2-40B4-BE49-F238E27FC236}">
                <a16:creationId xmlns:a16="http://schemas.microsoft.com/office/drawing/2014/main" id="{94841BDB-4CAE-35B9-6536-B4CBF5DAF917}"/>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05039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amp; Imagen Bloque Azul Izquier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741C9DE2-25C5-85C4-136F-06483970BEB7}"/>
              </a:ext>
            </a:extLst>
          </p:cNvPr>
          <p:cNvSpPr/>
          <p:nvPr userDrawn="1"/>
        </p:nvSpPr>
        <p:spPr>
          <a:xfrm>
            <a:off x="6096000" y="1276350"/>
            <a:ext cx="5029200" cy="4305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6">
            <a:extLst>
              <a:ext uri="{FF2B5EF4-FFF2-40B4-BE49-F238E27FC236}">
                <a16:creationId xmlns:a16="http://schemas.microsoft.com/office/drawing/2014/main" id="{7305F379-2564-4119-496D-82DEB99B338E}"/>
              </a:ext>
            </a:extLst>
          </p:cNvPr>
          <p:cNvSpPr>
            <a:spLocks noGrp="1"/>
          </p:cNvSpPr>
          <p:nvPr>
            <p:ph type="title"/>
          </p:nvPr>
        </p:nvSpPr>
        <p:spPr>
          <a:xfrm>
            <a:off x="64873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0" name="Marcador de texto 17">
            <a:extLst>
              <a:ext uri="{FF2B5EF4-FFF2-40B4-BE49-F238E27FC236}">
                <a16:creationId xmlns:a16="http://schemas.microsoft.com/office/drawing/2014/main" id="{9D6C5ECF-639C-EAAB-1C97-FF05148FF1EE}"/>
              </a:ext>
            </a:extLst>
          </p:cNvPr>
          <p:cNvSpPr>
            <a:spLocks noGrp="1"/>
          </p:cNvSpPr>
          <p:nvPr>
            <p:ph type="body" sz="quarter" idx="11"/>
          </p:nvPr>
        </p:nvSpPr>
        <p:spPr>
          <a:xfrm>
            <a:off x="64873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1" name="Marcador de posición de imagen 11">
            <a:extLst>
              <a:ext uri="{FF2B5EF4-FFF2-40B4-BE49-F238E27FC236}">
                <a16:creationId xmlns:a16="http://schemas.microsoft.com/office/drawing/2014/main" id="{9B4677AF-5E1F-5A89-A07E-5663AD66251C}"/>
              </a:ext>
            </a:extLst>
          </p:cNvPr>
          <p:cNvSpPr>
            <a:spLocks noGrp="1"/>
          </p:cNvSpPr>
          <p:nvPr>
            <p:ph type="pic" sz="quarter" idx="10"/>
          </p:nvPr>
        </p:nvSpPr>
        <p:spPr>
          <a:xfrm>
            <a:off x="1066800" y="1276350"/>
            <a:ext cx="5029200" cy="4305300"/>
          </a:xfrm>
          <a:prstGeom prst="rect">
            <a:avLst/>
          </a:prstGeom>
        </p:spPr>
        <p:txBody>
          <a:bodyPr/>
          <a:lstStyle/>
          <a:p>
            <a:r>
              <a:rPr lang="es-ES"/>
              <a:t>Haga clic en el icono para agregar una imagen</a:t>
            </a:r>
            <a:endParaRPr lang="es-CO"/>
          </a:p>
        </p:txBody>
      </p:sp>
      <p:sp>
        <p:nvSpPr>
          <p:cNvPr id="13" name="Marcador de número de diapositiva 8">
            <a:extLst>
              <a:ext uri="{FF2B5EF4-FFF2-40B4-BE49-F238E27FC236}">
                <a16:creationId xmlns:a16="http://schemas.microsoft.com/office/drawing/2014/main" id="{38E16DC1-7BD3-F2FE-867B-B69821370558}"/>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4022613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amp; Imagen Bloque Blanco Derech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0712CC3-2DF0-FF66-BAB7-1C69D43AA17C}"/>
              </a:ext>
            </a:extLst>
          </p:cNvPr>
          <p:cNvSpPr/>
          <p:nvPr userDrawn="1"/>
        </p:nvSpPr>
        <p:spPr>
          <a:xfrm>
            <a:off x="6096000" y="1276350"/>
            <a:ext cx="5029200" cy="4305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6">
            <a:extLst>
              <a:ext uri="{FF2B5EF4-FFF2-40B4-BE49-F238E27FC236}">
                <a16:creationId xmlns:a16="http://schemas.microsoft.com/office/drawing/2014/main" id="{A7F2A0B3-5893-8521-5BBF-DDC30BAA1C3C}"/>
              </a:ext>
            </a:extLst>
          </p:cNvPr>
          <p:cNvSpPr>
            <a:spLocks noGrp="1"/>
          </p:cNvSpPr>
          <p:nvPr>
            <p:ph type="title"/>
          </p:nvPr>
        </p:nvSpPr>
        <p:spPr>
          <a:xfrm>
            <a:off x="6487318" y="1647465"/>
            <a:ext cx="4142581" cy="2100575"/>
          </a:xfrm>
          <a:prstGeom prst="rect">
            <a:avLst/>
          </a:prstGeom>
        </p:spPr>
        <p:txBody>
          <a:bodyPr wrap="square">
            <a:spAutoFit/>
          </a:bodyPr>
          <a:lstStyle>
            <a:lvl1pPr>
              <a:defRPr sz="3600" b="1">
                <a:solidFill>
                  <a:schemeClr val="accent1"/>
                </a:solidFill>
                <a:latin typeface="DaxlinePro-Medium" panose="02000503060000020004" pitchFamily="50" charset="0"/>
              </a:defRPr>
            </a:lvl1pPr>
          </a:lstStyle>
          <a:p>
            <a:r>
              <a:rPr lang="es-ES"/>
              <a:t>Haga clic para modificar el estilo de título del patrón</a:t>
            </a:r>
            <a:endParaRPr lang="es-CO" dirty="0"/>
          </a:p>
        </p:txBody>
      </p:sp>
      <p:sp>
        <p:nvSpPr>
          <p:cNvPr id="13" name="Marcador de texto 17">
            <a:extLst>
              <a:ext uri="{FF2B5EF4-FFF2-40B4-BE49-F238E27FC236}">
                <a16:creationId xmlns:a16="http://schemas.microsoft.com/office/drawing/2014/main" id="{49C39FED-AD88-3DA1-167C-E86BEB8DF550}"/>
              </a:ext>
            </a:extLst>
          </p:cNvPr>
          <p:cNvSpPr>
            <a:spLocks noGrp="1"/>
          </p:cNvSpPr>
          <p:nvPr>
            <p:ph type="body" sz="quarter" idx="11"/>
          </p:nvPr>
        </p:nvSpPr>
        <p:spPr>
          <a:xfrm>
            <a:off x="6487319" y="2637020"/>
            <a:ext cx="4142581" cy="1678408"/>
          </a:xfrm>
          <a:prstGeom prst="rect">
            <a:avLst/>
          </a:prstGeom>
        </p:spPr>
        <p:txBody>
          <a:bodyPr>
            <a:spAutoFit/>
          </a:bodyPr>
          <a:lstStyle>
            <a:lvl1pPr marL="0" indent="0">
              <a:buFontTx/>
              <a:buNone/>
              <a:defRPr sz="1600" b="0">
                <a:solidFill>
                  <a:schemeClr val="accent1"/>
                </a:solidFill>
                <a:latin typeface="Lato" panose="020F0502020204030203" pitchFamily="34" charset="0"/>
              </a:defRPr>
            </a:lvl1pPr>
            <a:lvl2pPr marL="457200" indent="0">
              <a:buFontTx/>
              <a:buNone/>
              <a:defRPr sz="1600" b="0">
                <a:solidFill>
                  <a:schemeClr val="accent1"/>
                </a:solidFill>
                <a:latin typeface="Lato" panose="020F0502020204030203" pitchFamily="34" charset="0"/>
              </a:defRPr>
            </a:lvl2pPr>
            <a:lvl3pPr marL="914400" indent="0">
              <a:buFontTx/>
              <a:buNone/>
              <a:defRPr sz="1600" b="0">
                <a:solidFill>
                  <a:schemeClr val="accent1"/>
                </a:solidFill>
                <a:latin typeface="Lato" panose="020F0502020204030203" pitchFamily="34" charset="0"/>
              </a:defRPr>
            </a:lvl3pPr>
            <a:lvl4pPr marL="1371600" indent="0">
              <a:buFontTx/>
              <a:buNone/>
              <a:defRPr sz="1600" b="0">
                <a:solidFill>
                  <a:schemeClr val="accent1"/>
                </a:solidFill>
                <a:latin typeface="Lato" panose="020F0502020204030203" pitchFamily="34" charset="0"/>
              </a:defRPr>
            </a:lvl4pPr>
            <a:lvl5pPr marL="1828800" indent="0">
              <a:buFontTx/>
              <a:buNone/>
              <a:defRPr sz="1600" b="0">
                <a:solidFill>
                  <a:schemeClr val="accent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5" name="Marcador de posición de imagen 11">
            <a:extLst>
              <a:ext uri="{FF2B5EF4-FFF2-40B4-BE49-F238E27FC236}">
                <a16:creationId xmlns:a16="http://schemas.microsoft.com/office/drawing/2014/main" id="{D8AC0F53-087E-C7FF-D2B2-C131357C4084}"/>
              </a:ext>
            </a:extLst>
          </p:cNvPr>
          <p:cNvSpPr>
            <a:spLocks noGrp="1"/>
          </p:cNvSpPr>
          <p:nvPr>
            <p:ph type="pic" sz="quarter" idx="10"/>
          </p:nvPr>
        </p:nvSpPr>
        <p:spPr>
          <a:xfrm>
            <a:off x="1066800" y="1276350"/>
            <a:ext cx="5029200" cy="4305300"/>
          </a:xfrm>
          <a:prstGeom prst="rect">
            <a:avLst/>
          </a:prstGeom>
        </p:spPr>
        <p:txBody>
          <a:bodyPr/>
          <a:lstStyle/>
          <a:p>
            <a:r>
              <a:rPr lang="es-ES"/>
              <a:t>Haga clic en el icono para agregar una imagen</a:t>
            </a:r>
            <a:endParaRPr lang="es-CO"/>
          </a:p>
        </p:txBody>
      </p:sp>
      <p:sp>
        <p:nvSpPr>
          <p:cNvPr id="17" name="Marcador de número de diapositiva 8">
            <a:extLst>
              <a:ext uri="{FF2B5EF4-FFF2-40B4-BE49-F238E27FC236}">
                <a16:creationId xmlns:a16="http://schemas.microsoft.com/office/drawing/2014/main" id="{DAFFACCD-C332-A0E3-E1FA-A646C4B2AB8D}"/>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03835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amp; Imagen Bloque Negro Derech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2C75890-7920-7690-D8F3-4E64EAF34355}"/>
              </a:ext>
            </a:extLst>
          </p:cNvPr>
          <p:cNvSpPr/>
          <p:nvPr userDrawn="1"/>
        </p:nvSpPr>
        <p:spPr>
          <a:xfrm>
            <a:off x="6096000" y="1276350"/>
            <a:ext cx="5029200" cy="4305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ítulo 6">
            <a:extLst>
              <a:ext uri="{FF2B5EF4-FFF2-40B4-BE49-F238E27FC236}">
                <a16:creationId xmlns:a16="http://schemas.microsoft.com/office/drawing/2014/main" id="{A3431C6B-8EAB-DBE5-5453-69C28DAFB4F7}"/>
              </a:ext>
            </a:extLst>
          </p:cNvPr>
          <p:cNvSpPr>
            <a:spLocks noGrp="1"/>
          </p:cNvSpPr>
          <p:nvPr>
            <p:ph type="title"/>
          </p:nvPr>
        </p:nvSpPr>
        <p:spPr>
          <a:xfrm>
            <a:off x="64873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texto 17">
            <a:extLst>
              <a:ext uri="{FF2B5EF4-FFF2-40B4-BE49-F238E27FC236}">
                <a16:creationId xmlns:a16="http://schemas.microsoft.com/office/drawing/2014/main" id="{E953035B-C91D-DEDC-C736-29C2B7D56990}"/>
              </a:ext>
            </a:extLst>
          </p:cNvPr>
          <p:cNvSpPr>
            <a:spLocks noGrp="1"/>
          </p:cNvSpPr>
          <p:nvPr>
            <p:ph type="body" sz="quarter" idx="11"/>
          </p:nvPr>
        </p:nvSpPr>
        <p:spPr>
          <a:xfrm>
            <a:off x="64873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5" name="Marcador de posición de imagen 11">
            <a:extLst>
              <a:ext uri="{FF2B5EF4-FFF2-40B4-BE49-F238E27FC236}">
                <a16:creationId xmlns:a16="http://schemas.microsoft.com/office/drawing/2014/main" id="{DFB9C467-A481-DE9E-C238-0EFE2114E490}"/>
              </a:ext>
            </a:extLst>
          </p:cNvPr>
          <p:cNvSpPr>
            <a:spLocks noGrp="1"/>
          </p:cNvSpPr>
          <p:nvPr>
            <p:ph type="pic" sz="quarter" idx="10"/>
          </p:nvPr>
        </p:nvSpPr>
        <p:spPr>
          <a:xfrm>
            <a:off x="1066800" y="1276350"/>
            <a:ext cx="5029200" cy="4305300"/>
          </a:xfrm>
          <a:prstGeom prst="rect">
            <a:avLst/>
          </a:prstGeom>
        </p:spPr>
        <p:txBody>
          <a:bodyPr/>
          <a:lstStyle/>
          <a:p>
            <a:r>
              <a:rPr lang="es-ES"/>
              <a:t>Haga clic en el icono para agregar una imagen</a:t>
            </a:r>
            <a:endParaRPr lang="es-CO"/>
          </a:p>
        </p:txBody>
      </p:sp>
      <p:sp>
        <p:nvSpPr>
          <p:cNvPr id="17" name="Marcador de número de diapositiva 8">
            <a:extLst>
              <a:ext uri="{FF2B5EF4-FFF2-40B4-BE49-F238E27FC236}">
                <a16:creationId xmlns:a16="http://schemas.microsoft.com/office/drawing/2014/main" id="{8D896D82-6B3C-A872-3F4E-C020D4BDAD0E}"/>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2685741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amp; Imagen Bloque Amarillo Derech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9596FE6-D450-E8A7-42AF-EEC3B993DD2B}"/>
              </a:ext>
            </a:extLst>
          </p:cNvPr>
          <p:cNvSpPr/>
          <p:nvPr userDrawn="1"/>
        </p:nvSpPr>
        <p:spPr>
          <a:xfrm>
            <a:off x="1047750" y="1247776"/>
            <a:ext cx="10096500" cy="43624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ítulo 7">
            <a:extLst>
              <a:ext uri="{FF2B5EF4-FFF2-40B4-BE49-F238E27FC236}">
                <a16:creationId xmlns:a16="http://schemas.microsoft.com/office/drawing/2014/main" id="{A4A39362-BB7B-FBE0-6D63-AE12A942DE4B}"/>
              </a:ext>
            </a:extLst>
          </p:cNvPr>
          <p:cNvSpPr>
            <a:spLocks noGrp="1"/>
          </p:cNvSpPr>
          <p:nvPr>
            <p:ph type="title"/>
          </p:nvPr>
        </p:nvSpPr>
        <p:spPr>
          <a:xfrm>
            <a:off x="1390650" y="2412995"/>
            <a:ext cx="2571750" cy="3097771"/>
          </a:xfrm>
          <a:prstGeom prst="rect">
            <a:avLst/>
          </a:prstGeom>
        </p:spPr>
        <p:txBody>
          <a:bodyPr wrap="square">
            <a:spAutoFit/>
          </a:bodyPr>
          <a:lstStyle>
            <a:lvl1pPr algn="ct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0" name="AutoShape 3">
            <a:extLst>
              <a:ext uri="{FF2B5EF4-FFF2-40B4-BE49-F238E27FC236}">
                <a16:creationId xmlns:a16="http://schemas.microsoft.com/office/drawing/2014/main" id="{3255CD92-0D8F-BDBB-83D5-A84DB3F7AF7A}"/>
              </a:ext>
            </a:extLst>
          </p:cNvPr>
          <p:cNvSpPr>
            <a:spLocks noChangeAspect="1" noChangeArrowheads="1" noTextEdit="1"/>
          </p:cNvSpPr>
          <p:nvPr userDrawn="1"/>
        </p:nvSpPr>
        <p:spPr bwMode="auto">
          <a:xfrm>
            <a:off x="1390650" y="3535363"/>
            <a:ext cx="25717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1" name="Line 5">
            <a:extLst>
              <a:ext uri="{FF2B5EF4-FFF2-40B4-BE49-F238E27FC236}">
                <a16:creationId xmlns:a16="http://schemas.microsoft.com/office/drawing/2014/main" id="{B49EF6CB-AD1A-FE6E-9DBE-BE3AE9257527}"/>
              </a:ext>
            </a:extLst>
          </p:cNvPr>
          <p:cNvSpPr>
            <a:spLocks noChangeShapeType="1"/>
          </p:cNvSpPr>
          <p:nvPr userDrawn="1"/>
        </p:nvSpPr>
        <p:spPr bwMode="auto">
          <a:xfrm>
            <a:off x="1389062" y="3636576"/>
            <a:ext cx="963613"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2" name="Line 6">
            <a:extLst>
              <a:ext uri="{FF2B5EF4-FFF2-40B4-BE49-F238E27FC236}">
                <a16:creationId xmlns:a16="http://schemas.microsoft.com/office/drawing/2014/main" id="{EBC4C9DF-CAF8-7031-A40A-4157601610A5}"/>
              </a:ext>
            </a:extLst>
          </p:cNvPr>
          <p:cNvSpPr>
            <a:spLocks noChangeShapeType="1"/>
          </p:cNvSpPr>
          <p:nvPr userDrawn="1"/>
        </p:nvSpPr>
        <p:spPr bwMode="auto">
          <a:xfrm>
            <a:off x="3000375" y="3633401"/>
            <a:ext cx="962025"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Marcador de texto 9">
            <a:extLst>
              <a:ext uri="{FF2B5EF4-FFF2-40B4-BE49-F238E27FC236}">
                <a16:creationId xmlns:a16="http://schemas.microsoft.com/office/drawing/2014/main" id="{3C18E7D2-87E6-3F1A-FE31-2EB4A686A300}"/>
              </a:ext>
            </a:extLst>
          </p:cNvPr>
          <p:cNvSpPr>
            <a:spLocks noGrp="1"/>
          </p:cNvSpPr>
          <p:nvPr>
            <p:ph type="body" sz="quarter" idx="10"/>
          </p:nvPr>
        </p:nvSpPr>
        <p:spPr>
          <a:xfrm>
            <a:off x="4670651" y="1972191"/>
            <a:ext cx="5765347" cy="1456809"/>
          </a:xfrm>
          <a:prstGeom prst="rect">
            <a:avLst/>
          </a:prstGeom>
        </p:spPr>
        <p:txBody>
          <a:bodyPr wrap="square">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4" name="Freeform 5">
            <a:extLst>
              <a:ext uri="{FF2B5EF4-FFF2-40B4-BE49-F238E27FC236}">
                <a16:creationId xmlns:a16="http://schemas.microsoft.com/office/drawing/2014/main" id="{4CC1C3AC-14B3-CE43-102C-68269DA0FC5B}"/>
              </a:ext>
            </a:extLst>
          </p:cNvPr>
          <p:cNvSpPr>
            <a:spLocks/>
          </p:cNvSpPr>
          <p:nvPr userDrawn="1"/>
        </p:nvSpPr>
        <p:spPr bwMode="auto">
          <a:xfrm rot="5400000">
            <a:off x="2548801" y="3606899"/>
            <a:ext cx="195123" cy="248128"/>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16" name="Marcador de número de diapositiva 8">
            <a:extLst>
              <a:ext uri="{FF2B5EF4-FFF2-40B4-BE49-F238E27FC236}">
                <a16:creationId xmlns:a16="http://schemas.microsoft.com/office/drawing/2014/main" id="{DC8DF344-65EA-F77C-DD2E-7FE645E8B881}"/>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82323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amp; Imagen Bloque Azul  Derech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7806DF0-C8DF-F0FD-29A5-BBF9299AC5AC}"/>
              </a:ext>
            </a:extLst>
          </p:cNvPr>
          <p:cNvSpPr/>
          <p:nvPr userDrawn="1"/>
        </p:nvSpPr>
        <p:spPr>
          <a:xfrm>
            <a:off x="1047750" y="1247776"/>
            <a:ext cx="10096500" cy="43624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ítulo 7">
            <a:extLst>
              <a:ext uri="{FF2B5EF4-FFF2-40B4-BE49-F238E27FC236}">
                <a16:creationId xmlns:a16="http://schemas.microsoft.com/office/drawing/2014/main" id="{CA266AD1-AFAA-DF2F-328F-93EC6FFEDDC7}"/>
              </a:ext>
            </a:extLst>
          </p:cNvPr>
          <p:cNvSpPr>
            <a:spLocks noGrp="1"/>
          </p:cNvSpPr>
          <p:nvPr>
            <p:ph type="title"/>
          </p:nvPr>
        </p:nvSpPr>
        <p:spPr>
          <a:xfrm>
            <a:off x="1390650" y="2412995"/>
            <a:ext cx="2571750" cy="3097771"/>
          </a:xfrm>
          <a:prstGeom prst="rect">
            <a:avLst/>
          </a:prstGeom>
        </p:spPr>
        <p:txBody>
          <a:bodyPr wrap="square">
            <a:spAutoFit/>
          </a:bodyPr>
          <a:lstStyle>
            <a:lvl1pPr algn="ctr">
              <a:defRPr sz="3600" b="1">
                <a:solidFill>
                  <a:schemeClr val="accent1"/>
                </a:solidFill>
                <a:latin typeface="DaxlinePro-Medium" panose="02000503060000020004" pitchFamily="50" charset="0"/>
              </a:defRPr>
            </a:lvl1pPr>
          </a:lstStyle>
          <a:p>
            <a:r>
              <a:rPr lang="es-ES"/>
              <a:t>Haga clic para modificar el estilo de título del patrón</a:t>
            </a:r>
            <a:endParaRPr lang="es-CO" dirty="0"/>
          </a:p>
        </p:txBody>
      </p:sp>
      <p:sp>
        <p:nvSpPr>
          <p:cNvPr id="10" name="AutoShape 3">
            <a:extLst>
              <a:ext uri="{FF2B5EF4-FFF2-40B4-BE49-F238E27FC236}">
                <a16:creationId xmlns:a16="http://schemas.microsoft.com/office/drawing/2014/main" id="{AA9B6E8E-F4AE-4797-2CA1-209019EB0B41}"/>
              </a:ext>
            </a:extLst>
          </p:cNvPr>
          <p:cNvSpPr>
            <a:spLocks noChangeAspect="1" noChangeArrowheads="1" noTextEdit="1"/>
          </p:cNvSpPr>
          <p:nvPr userDrawn="1"/>
        </p:nvSpPr>
        <p:spPr bwMode="auto">
          <a:xfrm>
            <a:off x="1390650" y="3535363"/>
            <a:ext cx="25717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1" name="Line 5">
            <a:extLst>
              <a:ext uri="{FF2B5EF4-FFF2-40B4-BE49-F238E27FC236}">
                <a16:creationId xmlns:a16="http://schemas.microsoft.com/office/drawing/2014/main" id="{7AC68B3D-C271-3174-602F-A3E179984592}"/>
              </a:ext>
            </a:extLst>
          </p:cNvPr>
          <p:cNvSpPr>
            <a:spLocks noChangeShapeType="1"/>
          </p:cNvSpPr>
          <p:nvPr userDrawn="1"/>
        </p:nvSpPr>
        <p:spPr bwMode="auto">
          <a:xfrm>
            <a:off x="1389062" y="3636576"/>
            <a:ext cx="963613" cy="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2" name="Line 6">
            <a:extLst>
              <a:ext uri="{FF2B5EF4-FFF2-40B4-BE49-F238E27FC236}">
                <a16:creationId xmlns:a16="http://schemas.microsoft.com/office/drawing/2014/main" id="{7AB80D71-1D1C-CC41-D113-94A29C195FDD}"/>
              </a:ext>
            </a:extLst>
          </p:cNvPr>
          <p:cNvSpPr>
            <a:spLocks noChangeShapeType="1"/>
          </p:cNvSpPr>
          <p:nvPr userDrawn="1"/>
        </p:nvSpPr>
        <p:spPr bwMode="auto">
          <a:xfrm>
            <a:off x="3000375" y="3633401"/>
            <a:ext cx="962025" cy="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Marcador de texto 9">
            <a:extLst>
              <a:ext uri="{FF2B5EF4-FFF2-40B4-BE49-F238E27FC236}">
                <a16:creationId xmlns:a16="http://schemas.microsoft.com/office/drawing/2014/main" id="{1BE9DD9F-C239-DC04-F3D0-48B2B4FC4F48}"/>
              </a:ext>
            </a:extLst>
          </p:cNvPr>
          <p:cNvSpPr>
            <a:spLocks noGrp="1"/>
          </p:cNvSpPr>
          <p:nvPr>
            <p:ph type="body" sz="quarter" idx="10"/>
          </p:nvPr>
        </p:nvSpPr>
        <p:spPr>
          <a:xfrm>
            <a:off x="4670651" y="1972191"/>
            <a:ext cx="5765347" cy="1456809"/>
          </a:xfrm>
          <a:prstGeom prst="rect">
            <a:avLst/>
          </a:prstGeom>
        </p:spPr>
        <p:txBody>
          <a:bodyPr wrap="square">
            <a:spAutoFit/>
          </a:bodyPr>
          <a:lstStyle>
            <a:lvl1pPr marL="0" indent="0">
              <a:buFontTx/>
              <a:buNone/>
              <a:defRPr sz="1600" b="0">
                <a:solidFill>
                  <a:schemeClr val="accent1"/>
                </a:solidFill>
                <a:latin typeface="Lato" panose="020F0502020204030203" pitchFamily="34" charset="0"/>
              </a:defRPr>
            </a:lvl1pPr>
            <a:lvl2pPr marL="457200" indent="0">
              <a:buFontTx/>
              <a:buNone/>
              <a:defRPr sz="1600" b="0">
                <a:solidFill>
                  <a:schemeClr val="accent1"/>
                </a:solidFill>
                <a:latin typeface="Lato" panose="020F0502020204030203" pitchFamily="34" charset="0"/>
              </a:defRPr>
            </a:lvl2pPr>
            <a:lvl3pPr marL="914400" indent="0">
              <a:buFontTx/>
              <a:buNone/>
              <a:defRPr sz="1600" b="0">
                <a:solidFill>
                  <a:schemeClr val="accent1"/>
                </a:solidFill>
                <a:latin typeface="Lato" panose="020F0502020204030203" pitchFamily="34" charset="0"/>
              </a:defRPr>
            </a:lvl3pPr>
            <a:lvl4pPr marL="1371600" indent="0">
              <a:buFontTx/>
              <a:buNone/>
              <a:defRPr sz="1600" b="0">
                <a:solidFill>
                  <a:schemeClr val="accent1"/>
                </a:solidFill>
                <a:latin typeface="Lato" panose="020F0502020204030203" pitchFamily="34" charset="0"/>
              </a:defRPr>
            </a:lvl4pPr>
            <a:lvl5pPr marL="1828800" indent="0">
              <a:buFontTx/>
              <a:buNone/>
              <a:defRPr sz="1600" b="0">
                <a:solidFill>
                  <a:schemeClr val="accent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4" name="Freeform 5">
            <a:extLst>
              <a:ext uri="{FF2B5EF4-FFF2-40B4-BE49-F238E27FC236}">
                <a16:creationId xmlns:a16="http://schemas.microsoft.com/office/drawing/2014/main" id="{A3B9B5D6-27F7-0CA1-5EAF-0A293686011A}"/>
              </a:ext>
            </a:extLst>
          </p:cNvPr>
          <p:cNvSpPr>
            <a:spLocks/>
          </p:cNvSpPr>
          <p:nvPr userDrawn="1"/>
        </p:nvSpPr>
        <p:spPr bwMode="auto">
          <a:xfrm rot="5400000">
            <a:off x="2548801" y="3606899"/>
            <a:ext cx="195123" cy="248128"/>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16" name="Marcador de número de diapositiva 8">
            <a:extLst>
              <a:ext uri="{FF2B5EF4-FFF2-40B4-BE49-F238E27FC236}">
                <a16:creationId xmlns:a16="http://schemas.microsoft.com/office/drawing/2014/main" id="{8EAFB0F6-1A8E-B46F-E5D8-171CA639E8D5}"/>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4136596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88B1323-E76A-EFB5-176E-9DEC5D7C3746}"/>
              </a:ext>
            </a:extLst>
          </p:cNvPr>
          <p:cNvSpPr/>
          <p:nvPr userDrawn="1"/>
        </p:nvSpPr>
        <p:spPr>
          <a:xfrm>
            <a:off x="11282044" y="6137910"/>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Freeform 15"/>
          <p:cNvSpPr>
            <a:spLocks noEditPoints="1"/>
          </p:cNvSpPr>
          <p:nvPr userDrawn="1"/>
        </p:nvSpPr>
        <p:spPr bwMode="auto">
          <a:xfrm>
            <a:off x="11280775" y="5911850"/>
            <a:ext cx="576263" cy="990600"/>
          </a:xfrm>
          <a:custGeom>
            <a:avLst/>
            <a:gdLst>
              <a:gd name="T0" fmla="*/ 11 w 363"/>
              <a:gd name="T1" fmla="*/ 618 h 624"/>
              <a:gd name="T2" fmla="*/ 3 w 363"/>
              <a:gd name="T3" fmla="*/ 618 h 624"/>
              <a:gd name="T4" fmla="*/ 0 w 363"/>
              <a:gd name="T5" fmla="*/ 624 h 624"/>
              <a:gd name="T6" fmla="*/ 8 w 363"/>
              <a:gd name="T7" fmla="*/ 624 h 624"/>
              <a:gd name="T8" fmla="*/ 11 w 363"/>
              <a:gd name="T9" fmla="*/ 618 h 624"/>
              <a:gd name="T10" fmla="*/ 360 w 363"/>
              <a:gd name="T11" fmla="*/ 0 h 624"/>
              <a:gd name="T12" fmla="*/ 357 w 363"/>
              <a:gd name="T13" fmla="*/ 6 h 624"/>
              <a:gd name="T14" fmla="*/ 360 w 363"/>
              <a:gd name="T15" fmla="*/ 12 h 624"/>
              <a:gd name="T16" fmla="*/ 363 w 363"/>
              <a:gd name="T17" fmla="*/ 6 h 624"/>
              <a:gd name="T18" fmla="*/ 360 w 363"/>
              <a:gd name="T19"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624">
                <a:moveTo>
                  <a:pt x="11" y="618"/>
                </a:moveTo>
                <a:lnTo>
                  <a:pt x="3" y="618"/>
                </a:lnTo>
                <a:lnTo>
                  <a:pt x="0" y="624"/>
                </a:lnTo>
                <a:lnTo>
                  <a:pt x="8" y="624"/>
                </a:lnTo>
                <a:lnTo>
                  <a:pt x="11" y="618"/>
                </a:lnTo>
                <a:close/>
                <a:moveTo>
                  <a:pt x="360" y="0"/>
                </a:moveTo>
                <a:lnTo>
                  <a:pt x="357" y="6"/>
                </a:lnTo>
                <a:lnTo>
                  <a:pt x="360" y="12"/>
                </a:lnTo>
                <a:lnTo>
                  <a:pt x="363" y="6"/>
                </a:lnTo>
                <a:lnTo>
                  <a:pt x="360" y="0"/>
                </a:lnTo>
                <a:close/>
              </a:path>
            </a:pathLst>
          </a:custGeom>
          <a:solidFill>
            <a:srgbClr val="DDF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p:cNvSpPr>
            <a:spLocks noEditPoints="1"/>
          </p:cNvSpPr>
          <p:nvPr userDrawn="1"/>
        </p:nvSpPr>
        <p:spPr bwMode="auto">
          <a:xfrm>
            <a:off x="11280775" y="5911850"/>
            <a:ext cx="576263" cy="990600"/>
          </a:xfrm>
          <a:custGeom>
            <a:avLst/>
            <a:gdLst>
              <a:gd name="T0" fmla="*/ 11 w 363"/>
              <a:gd name="T1" fmla="*/ 618 h 624"/>
              <a:gd name="T2" fmla="*/ 3 w 363"/>
              <a:gd name="T3" fmla="*/ 618 h 624"/>
              <a:gd name="T4" fmla="*/ 0 w 363"/>
              <a:gd name="T5" fmla="*/ 624 h 624"/>
              <a:gd name="T6" fmla="*/ 8 w 363"/>
              <a:gd name="T7" fmla="*/ 624 h 624"/>
              <a:gd name="T8" fmla="*/ 11 w 363"/>
              <a:gd name="T9" fmla="*/ 618 h 624"/>
              <a:gd name="T10" fmla="*/ 360 w 363"/>
              <a:gd name="T11" fmla="*/ 0 h 624"/>
              <a:gd name="T12" fmla="*/ 357 w 363"/>
              <a:gd name="T13" fmla="*/ 6 h 624"/>
              <a:gd name="T14" fmla="*/ 360 w 363"/>
              <a:gd name="T15" fmla="*/ 12 h 624"/>
              <a:gd name="T16" fmla="*/ 363 w 363"/>
              <a:gd name="T17" fmla="*/ 6 h 624"/>
              <a:gd name="T18" fmla="*/ 360 w 363"/>
              <a:gd name="T19"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624">
                <a:moveTo>
                  <a:pt x="11" y="618"/>
                </a:moveTo>
                <a:lnTo>
                  <a:pt x="3" y="618"/>
                </a:lnTo>
                <a:lnTo>
                  <a:pt x="0" y="624"/>
                </a:lnTo>
                <a:lnTo>
                  <a:pt x="8" y="624"/>
                </a:lnTo>
                <a:lnTo>
                  <a:pt x="11" y="618"/>
                </a:lnTo>
                <a:moveTo>
                  <a:pt x="360" y="0"/>
                </a:moveTo>
                <a:lnTo>
                  <a:pt x="357" y="6"/>
                </a:lnTo>
                <a:lnTo>
                  <a:pt x="360" y="12"/>
                </a:lnTo>
                <a:lnTo>
                  <a:pt x="363" y="6"/>
                </a:lnTo>
                <a:lnTo>
                  <a:pt x="3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26" name="Freeform 110"/>
          <p:cNvSpPr>
            <a:spLocks noEditPoints="1"/>
          </p:cNvSpPr>
          <p:nvPr userDrawn="1"/>
        </p:nvSpPr>
        <p:spPr bwMode="auto">
          <a:xfrm>
            <a:off x="11741150" y="6075363"/>
            <a:ext cx="595313" cy="1022350"/>
          </a:xfrm>
          <a:custGeom>
            <a:avLst/>
            <a:gdLst>
              <a:gd name="T0" fmla="*/ 11 w 375"/>
              <a:gd name="T1" fmla="*/ 638 h 644"/>
              <a:gd name="T2" fmla="*/ 3 w 375"/>
              <a:gd name="T3" fmla="*/ 638 h 644"/>
              <a:gd name="T4" fmla="*/ 0 w 375"/>
              <a:gd name="T5" fmla="*/ 644 h 644"/>
              <a:gd name="T6" fmla="*/ 8 w 375"/>
              <a:gd name="T7" fmla="*/ 644 h 644"/>
              <a:gd name="T8" fmla="*/ 11 w 375"/>
              <a:gd name="T9" fmla="*/ 638 h 644"/>
              <a:gd name="T10" fmla="*/ 372 w 375"/>
              <a:gd name="T11" fmla="*/ 0 h 644"/>
              <a:gd name="T12" fmla="*/ 368 w 375"/>
              <a:gd name="T13" fmla="*/ 6 h 644"/>
              <a:gd name="T14" fmla="*/ 372 w 375"/>
              <a:gd name="T15" fmla="*/ 13 h 644"/>
              <a:gd name="T16" fmla="*/ 375 w 375"/>
              <a:gd name="T17" fmla="*/ 6 h 644"/>
              <a:gd name="T18" fmla="*/ 372 w 375"/>
              <a:gd name="T1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644">
                <a:moveTo>
                  <a:pt x="11" y="638"/>
                </a:moveTo>
                <a:lnTo>
                  <a:pt x="3" y="638"/>
                </a:lnTo>
                <a:lnTo>
                  <a:pt x="0" y="644"/>
                </a:lnTo>
                <a:lnTo>
                  <a:pt x="8" y="644"/>
                </a:lnTo>
                <a:lnTo>
                  <a:pt x="11" y="638"/>
                </a:lnTo>
                <a:close/>
                <a:moveTo>
                  <a:pt x="372" y="0"/>
                </a:moveTo>
                <a:lnTo>
                  <a:pt x="368" y="6"/>
                </a:lnTo>
                <a:lnTo>
                  <a:pt x="372" y="13"/>
                </a:lnTo>
                <a:lnTo>
                  <a:pt x="375" y="6"/>
                </a:lnTo>
                <a:lnTo>
                  <a:pt x="372" y="0"/>
                </a:lnTo>
                <a:close/>
              </a:path>
            </a:pathLst>
          </a:custGeom>
          <a:solidFill>
            <a:srgbClr val="DDF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27" name="Freeform 111"/>
          <p:cNvSpPr>
            <a:spLocks noEditPoints="1"/>
          </p:cNvSpPr>
          <p:nvPr userDrawn="1"/>
        </p:nvSpPr>
        <p:spPr bwMode="auto">
          <a:xfrm>
            <a:off x="11741150" y="6075363"/>
            <a:ext cx="595313" cy="1022350"/>
          </a:xfrm>
          <a:custGeom>
            <a:avLst/>
            <a:gdLst>
              <a:gd name="T0" fmla="*/ 11 w 375"/>
              <a:gd name="T1" fmla="*/ 638 h 644"/>
              <a:gd name="T2" fmla="*/ 3 w 375"/>
              <a:gd name="T3" fmla="*/ 638 h 644"/>
              <a:gd name="T4" fmla="*/ 0 w 375"/>
              <a:gd name="T5" fmla="*/ 644 h 644"/>
              <a:gd name="T6" fmla="*/ 8 w 375"/>
              <a:gd name="T7" fmla="*/ 644 h 644"/>
              <a:gd name="T8" fmla="*/ 11 w 375"/>
              <a:gd name="T9" fmla="*/ 638 h 644"/>
              <a:gd name="T10" fmla="*/ 372 w 375"/>
              <a:gd name="T11" fmla="*/ 0 h 644"/>
              <a:gd name="T12" fmla="*/ 368 w 375"/>
              <a:gd name="T13" fmla="*/ 6 h 644"/>
              <a:gd name="T14" fmla="*/ 372 w 375"/>
              <a:gd name="T15" fmla="*/ 13 h 644"/>
              <a:gd name="T16" fmla="*/ 375 w 375"/>
              <a:gd name="T17" fmla="*/ 6 h 644"/>
              <a:gd name="T18" fmla="*/ 372 w 375"/>
              <a:gd name="T1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644">
                <a:moveTo>
                  <a:pt x="11" y="638"/>
                </a:moveTo>
                <a:lnTo>
                  <a:pt x="3" y="638"/>
                </a:lnTo>
                <a:lnTo>
                  <a:pt x="0" y="644"/>
                </a:lnTo>
                <a:lnTo>
                  <a:pt x="8" y="644"/>
                </a:lnTo>
                <a:lnTo>
                  <a:pt x="11" y="638"/>
                </a:lnTo>
                <a:moveTo>
                  <a:pt x="372" y="0"/>
                </a:moveTo>
                <a:lnTo>
                  <a:pt x="368" y="6"/>
                </a:lnTo>
                <a:lnTo>
                  <a:pt x="372" y="13"/>
                </a:lnTo>
                <a:lnTo>
                  <a:pt x="375" y="6"/>
                </a:lnTo>
                <a:lnTo>
                  <a:pt x="3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1" name="Freeform 115"/>
          <p:cNvSpPr>
            <a:spLocks noEditPoints="1"/>
          </p:cNvSpPr>
          <p:nvPr userDrawn="1"/>
        </p:nvSpPr>
        <p:spPr bwMode="auto">
          <a:xfrm>
            <a:off x="2946400" y="4676776"/>
            <a:ext cx="1690688" cy="3070225"/>
          </a:xfrm>
          <a:custGeom>
            <a:avLst/>
            <a:gdLst>
              <a:gd name="T0" fmla="*/ 5 w 650"/>
              <a:gd name="T1" fmla="*/ 1175 h 1179"/>
              <a:gd name="T2" fmla="*/ 0 w 650"/>
              <a:gd name="T3" fmla="*/ 1175 h 1179"/>
              <a:gd name="T4" fmla="*/ 3 w 650"/>
              <a:gd name="T5" fmla="*/ 1179 h 1179"/>
              <a:gd name="T6" fmla="*/ 7 w 650"/>
              <a:gd name="T7" fmla="*/ 1179 h 1179"/>
              <a:gd name="T8" fmla="*/ 5 w 650"/>
              <a:gd name="T9" fmla="*/ 1175 h 1179"/>
              <a:gd name="T10" fmla="*/ 648 w 650"/>
              <a:gd name="T11" fmla="*/ 0 h 1179"/>
              <a:gd name="T12" fmla="*/ 644 w 650"/>
              <a:gd name="T13" fmla="*/ 2 h 1179"/>
              <a:gd name="T14" fmla="*/ 646 w 650"/>
              <a:gd name="T15" fmla="*/ 5 h 1179"/>
              <a:gd name="T16" fmla="*/ 650 w 650"/>
              <a:gd name="T17" fmla="*/ 3 h 1179"/>
              <a:gd name="T18" fmla="*/ 648 w 650"/>
              <a:gd name="T19"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0" h="1179">
                <a:moveTo>
                  <a:pt x="5" y="1175"/>
                </a:moveTo>
                <a:cubicBezTo>
                  <a:pt x="0" y="1175"/>
                  <a:pt x="0" y="1175"/>
                  <a:pt x="0" y="1175"/>
                </a:cubicBezTo>
                <a:cubicBezTo>
                  <a:pt x="1" y="1176"/>
                  <a:pt x="2" y="1177"/>
                  <a:pt x="3" y="1179"/>
                </a:cubicBezTo>
                <a:cubicBezTo>
                  <a:pt x="7" y="1179"/>
                  <a:pt x="7" y="1179"/>
                  <a:pt x="7" y="1179"/>
                </a:cubicBezTo>
                <a:cubicBezTo>
                  <a:pt x="6" y="1177"/>
                  <a:pt x="6" y="1176"/>
                  <a:pt x="5" y="1175"/>
                </a:cubicBezTo>
                <a:moveTo>
                  <a:pt x="648" y="0"/>
                </a:moveTo>
                <a:cubicBezTo>
                  <a:pt x="647" y="1"/>
                  <a:pt x="645" y="1"/>
                  <a:pt x="644" y="2"/>
                </a:cubicBezTo>
                <a:cubicBezTo>
                  <a:pt x="646" y="5"/>
                  <a:pt x="646" y="5"/>
                  <a:pt x="646" y="5"/>
                </a:cubicBezTo>
                <a:cubicBezTo>
                  <a:pt x="647" y="5"/>
                  <a:pt x="649" y="4"/>
                  <a:pt x="650" y="3"/>
                </a:cubicBezTo>
                <a:cubicBezTo>
                  <a:pt x="648" y="0"/>
                  <a:pt x="648" y="0"/>
                  <a:pt x="648" y="0"/>
                </a:cubicBezTo>
              </a:path>
            </a:pathLst>
          </a:custGeom>
          <a:solidFill>
            <a:srgbClr val="E0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4" name="Freeform 118"/>
          <p:cNvSpPr>
            <a:spLocks noEditPoints="1"/>
          </p:cNvSpPr>
          <p:nvPr userDrawn="1"/>
        </p:nvSpPr>
        <p:spPr bwMode="auto">
          <a:xfrm>
            <a:off x="4233862" y="5700713"/>
            <a:ext cx="1257300" cy="2168525"/>
          </a:xfrm>
          <a:custGeom>
            <a:avLst/>
            <a:gdLst>
              <a:gd name="T0" fmla="*/ 11 w 792"/>
              <a:gd name="T1" fmla="*/ 1359 h 1366"/>
              <a:gd name="T2" fmla="*/ 5 w 792"/>
              <a:gd name="T3" fmla="*/ 1359 h 1366"/>
              <a:gd name="T4" fmla="*/ 0 w 792"/>
              <a:gd name="T5" fmla="*/ 1366 h 1366"/>
              <a:gd name="T6" fmla="*/ 8 w 792"/>
              <a:gd name="T7" fmla="*/ 1366 h 1366"/>
              <a:gd name="T8" fmla="*/ 11 w 792"/>
              <a:gd name="T9" fmla="*/ 1359 h 1366"/>
              <a:gd name="T10" fmla="*/ 788 w 792"/>
              <a:gd name="T11" fmla="*/ 0 h 1366"/>
              <a:gd name="T12" fmla="*/ 785 w 792"/>
              <a:gd name="T13" fmla="*/ 6 h 1366"/>
              <a:gd name="T14" fmla="*/ 788 w 792"/>
              <a:gd name="T15" fmla="*/ 13 h 1366"/>
              <a:gd name="T16" fmla="*/ 792 w 792"/>
              <a:gd name="T17" fmla="*/ 6 h 1366"/>
              <a:gd name="T18" fmla="*/ 788 w 792"/>
              <a:gd name="T1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1366">
                <a:moveTo>
                  <a:pt x="11" y="1359"/>
                </a:moveTo>
                <a:lnTo>
                  <a:pt x="5" y="1359"/>
                </a:lnTo>
                <a:lnTo>
                  <a:pt x="0" y="1366"/>
                </a:lnTo>
                <a:lnTo>
                  <a:pt x="8" y="1366"/>
                </a:lnTo>
                <a:lnTo>
                  <a:pt x="11" y="1359"/>
                </a:lnTo>
                <a:close/>
                <a:moveTo>
                  <a:pt x="788" y="0"/>
                </a:moveTo>
                <a:lnTo>
                  <a:pt x="785" y="6"/>
                </a:lnTo>
                <a:lnTo>
                  <a:pt x="788" y="13"/>
                </a:lnTo>
                <a:lnTo>
                  <a:pt x="792" y="6"/>
                </a:lnTo>
                <a:lnTo>
                  <a:pt x="788" y="0"/>
                </a:lnTo>
                <a:close/>
              </a:path>
            </a:pathLst>
          </a:custGeom>
          <a:solidFill>
            <a:srgbClr val="DDF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0" name="Freeform 119"/>
          <p:cNvSpPr>
            <a:spLocks noEditPoints="1"/>
          </p:cNvSpPr>
          <p:nvPr userDrawn="1"/>
        </p:nvSpPr>
        <p:spPr bwMode="auto">
          <a:xfrm>
            <a:off x="4233862" y="5700713"/>
            <a:ext cx="1257300" cy="2168525"/>
          </a:xfrm>
          <a:custGeom>
            <a:avLst/>
            <a:gdLst>
              <a:gd name="T0" fmla="*/ 11 w 792"/>
              <a:gd name="T1" fmla="*/ 1359 h 1366"/>
              <a:gd name="T2" fmla="*/ 5 w 792"/>
              <a:gd name="T3" fmla="*/ 1359 h 1366"/>
              <a:gd name="T4" fmla="*/ 0 w 792"/>
              <a:gd name="T5" fmla="*/ 1366 h 1366"/>
              <a:gd name="T6" fmla="*/ 8 w 792"/>
              <a:gd name="T7" fmla="*/ 1366 h 1366"/>
              <a:gd name="T8" fmla="*/ 11 w 792"/>
              <a:gd name="T9" fmla="*/ 1359 h 1366"/>
              <a:gd name="T10" fmla="*/ 788 w 792"/>
              <a:gd name="T11" fmla="*/ 0 h 1366"/>
              <a:gd name="T12" fmla="*/ 785 w 792"/>
              <a:gd name="T13" fmla="*/ 6 h 1366"/>
              <a:gd name="T14" fmla="*/ 788 w 792"/>
              <a:gd name="T15" fmla="*/ 13 h 1366"/>
              <a:gd name="T16" fmla="*/ 792 w 792"/>
              <a:gd name="T17" fmla="*/ 6 h 1366"/>
              <a:gd name="T18" fmla="*/ 788 w 792"/>
              <a:gd name="T1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1366">
                <a:moveTo>
                  <a:pt x="11" y="1359"/>
                </a:moveTo>
                <a:lnTo>
                  <a:pt x="5" y="1359"/>
                </a:lnTo>
                <a:lnTo>
                  <a:pt x="0" y="1366"/>
                </a:lnTo>
                <a:lnTo>
                  <a:pt x="8" y="1366"/>
                </a:lnTo>
                <a:lnTo>
                  <a:pt x="11" y="1359"/>
                </a:lnTo>
                <a:moveTo>
                  <a:pt x="788" y="0"/>
                </a:moveTo>
                <a:lnTo>
                  <a:pt x="785" y="6"/>
                </a:lnTo>
                <a:lnTo>
                  <a:pt x="788" y="13"/>
                </a:lnTo>
                <a:lnTo>
                  <a:pt x="792" y="6"/>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4" name="Freeform 122"/>
          <p:cNvSpPr>
            <a:spLocks noEditPoints="1"/>
          </p:cNvSpPr>
          <p:nvPr userDrawn="1"/>
        </p:nvSpPr>
        <p:spPr bwMode="auto">
          <a:xfrm>
            <a:off x="4306887" y="5929313"/>
            <a:ext cx="1054100" cy="1817688"/>
          </a:xfrm>
          <a:custGeom>
            <a:avLst/>
            <a:gdLst>
              <a:gd name="T0" fmla="*/ 11 w 664"/>
              <a:gd name="T1" fmla="*/ 1138 h 1145"/>
              <a:gd name="T2" fmla="*/ 3 w 664"/>
              <a:gd name="T3" fmla="*/ 1138 h 1145"/>
              <a:gd name="T4" fmla="*/ 0 w 664"/>
              <a:gd name="T5" fmla="*/ 1145 h 1145"/>
              <a:gd name="T6" fmla="*/ 6 w 664"/>
              <a:gd name="T7" fmla="*/ 1145 h 1145"/>
              <a:gd name="T8" fmla="*/ 11 w 664"/>
              <a:gd name="T9" fmla="*/ 1138 h 1145"/>
              <a:gd name="T10" fmla="*/ 659 w 664"/>
              <a:gd name="T11" fmla="*/ 0 h 1145"/>
              <a:gd name="T12" fmla="*/ 655 w 664"/>
              <a:gd name="T13" fmla="*/ 7 h 1145"/>
              <a:gd name="T14" fmla="*/ 659 w 664"/>
              <a:gd name="T15" fmla="*/ 13 h 1145"/>
              <a:gd name="T16" fmla="*/ 664 w 664"/>
              <a:gd name="T17" fmla="*/ 7 h 1145"/>
              <a:gd name="T18" fmla="*/ 659 w 664"/>
              <a:gd name="T19"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145">
                <a:moveTo>
                  <a:pt x="11" y="1138"/>
                </a:moveTo>
                <a:lnTo>
                  <a:pt x="3" y="1138"/>
                </a:lnTo>
                <a:lnTo>
                  <a:pt x="0" y="1145"/>
                </a:lnTo>
                <a:lnTo>
                  <a:pt x="6" y="1145"/>
                </a:lnTo>
                <a:lnTo>
                  <a:pt x="11" y="1138"/>
                </a:lnTo>
                <a:close/>
                <a:moveTo>
                  <a:pt x="659" y="0"/>
                </a:moveTo>
                <a:lnTo>
                  <a:pt x="655" y="7"/>
                </a:lnTo>
                <a:lnTo>
                  <a:pt x="659" y="13"/>
                </a:lnTo>
                <a:lnTo>
                  <a:pt x="664" y="7"/>
                </a:lnTo>
                <a:lnTo>
                  <a:pt x="659" y="0"/>
                </a:lnTo>
                <a:close/>
              </a:path>
            </a:pathLst>
          </a:custGeom>
          <a:solidFill>
            <a:srgbClr val="E7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5" name="Freeform 123"/>
          <p:cNvSpPr>
            <a:spLocks noEditPoints="1"/>
          </p:cNvSpPr>
          <p:nvPr userDrawn="1"/>
        </p:nvSpPr>
        <p:spPr bwMode="auto">
          <a:xfrm>
            <a:off x="4306887" y="5929313"/>
            <a:ext cx="1054100" cy="1817688"/>
          </a:xfrm>
          <a:custGeom>
            <a:avLst/>
            <a:gdLst>
              <a:gd name="T0" fmla="*/ 11 w 664"/>
              <a:gd name="T1" fmla="*/ 1138 h 1145"/>
              <a:gd name="T2" fmla="*/ 3 w 664"/>
              <a:gd name="T3" fmla="*/ 1138 h 1145"/>
              <a:gd name="T4" fmla="*/ 0 w 664"/>
              <a:gd name="T5" fmla="*/ 1145 h 1145"/>
              <a:gd name="T6" fmla="*/ 6 w 664"/>
              <a:gd name="T7" fmla="*/ 1145 h 1145"/>
              <a:gd name="T8" fmla="*/ 11 w 664"/>
              <a:gd name="T9" fmla="*/ 1138 h 1145"/>
              <a:gd name="T10" fmla="*/ 659 w 664"/>
              <a:gd name="T11" fmla="*/ 0 h 1145"/>
              <a:gd name="T12" fmla="*/ 655 w 664"/>
              <a:gd name="T13" fmla="*/ 7 h 1145"/>
              <a:gd name="T14" fmla="*/ 659 w 664"/>
              <a:gd name="T15" fmla="*/ 13 h 1145"/>
              <a:gd name="T16" fmla="*/ 664 w 664"/>
              <a:gd name="T17" fmla="*/ 7 h 1145"/>
              <a:gd name="T18" fmla="*/ 659 w 664"/>
              <a:gd name="T19"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145">
                <a:moveTo>
                  <a:pt x="11" y="1138"/>
                </a:moveTo>
                <a:lnTo>
                  <a:pt x="3" y="1138"/>
                </a:lnTo>
                <a:lnTo>
                  <a:pt x="0" y="1145"/>
                </a:lnTo>
                <a:lnTo>
                  <a:pt x="6" y="1145"/>
                </a:lnTo>
                <a:lnTo>
                  <a:pt x="11" y="1138"/>
                </a:lnTo>
                <a:moveTo>
                  <a:pt x="659" y="0"/>
                </a:moveTo>
                <a:lnTo>
                  <a:pt x="655" y="7"/>
                </a:lnTo>
                <a:lnTo>
                  <a:pt x="659" y="13"/>
                </a:lnTo>
                <a:lnTo>
                  <a:pt x="664" y="7"/>
                </a:lnTo>
                <a:lnTo>
                  <a:pt x="6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pic>
        <p:nvPicPr>
          <p:cNvPr id="52" name="Imagen 51" descr="Imagen que contiene Interfaz de usuario gráfica&#10;&#10;Descripción generada automáticamente">
            <a:extLst>
              <a:ext uri="{FF2B5EF4-FFF2-40B4-BE49-F238E27FC236}">
                <a16:creationId xmlns:a16="http://schemas.microsoft.com/office/drawing/2014/main" id="{DAFCDD11-167B-0684-B49D-8F70FA841724}"/>
              </a:ext>
            </a:extLst>
          </p:cNvPr>
          <p:cNvPicPr>
            <a:picLocks noChangeAspect="1"/>
          </p:cNvPicPr>
          <p:nvPr userDrawn="1"/>
        </p:nvPicPr>
        <p:blipFill rotWithShape="1">
          <a:blip r:embed="rId26" cstate="print">
            <a:extLst>
              <a:ext uri="{28A0092B-C50C-407E-A947-70E740481C1C}">
                <a14:useLocalDpi xmlns:a14="http://schemas.microsoft.com/office/drawing/2010/main" val="0"/>
              </a:ext>
            </a:extLst>
          </a:blip>
          <a:srcRect l="6918" t="27419" r="6272" b="28424"/>
          <a:stretch/>
        </p:blipFill>
        <p:spPr>
          <a:xfrm>
            <a:off x="8897559" y="6040346"/>
            <a:ext cx="2199860" cy="559934"/>
          </a:xfrm>
          <a:prstGeom prst="rect">
            <a:avLst/>
          </a:prstGeom>
        </p:spPr>
      </p:pic>
      <p:grpSp>
        <p:nvGrpSpPr>
          <p:cNvPr id="3" name="Grupo 2">
            <a:extLst>
              <a:ext uri="{FF2B5EF4-FFF2-40B4-BE49-F238E27FC236}">
                <a16:creationId xmlns:a16="http://schemas.microsoft.com/office/drawing/2014/main" id="{6D668D22-4867-4869-A283-75D49401A390}"/>
              </a:ext>
            </a:extLst>
          </p:cNvPr>
          <p:cNvGrpSpPr/>
          <p:nvPr userDrawn="1"/>
        </p:nvGrpSpPr>
        <p:grpSpPr>
          <a:xfrm>
            <a:off x="-195063" y="170300"/>
            <a:ext cx="2698566" cy="911451"/>
            <a:chOff x="-195063" y="170300"/>
            <a:chExt cx="2698566" cy="911451"/>
          </a:xfrm>
        </p:grpSpPr>
        <p:sp>
          <p:nvSpPr>
            <p:cNvPr id="32" name="AutoShape 3">
              <a:extLst>
                <a:ext uri="{FF2B5EF4-FFF2-40B4-BE49-F238E27FC236}">
                  <a16:creationId xmlns:a16="http://schemas.microsoft.com/office/drawing/2014/main" id="{F47986A1-9683-D451-2AAF-220CAB1E37EE}"/>
                </a:ext>
              </a:extLst>
            </p:cNvPr>
            <p:cNvSpPr>
              <a:spLocks noChangeAspect="1" noChangeArrowheads="1" noTextEdit="1"/>
            </p:cNvSpPr>
            <p:nvPr userDrawn="1"/>
          </p:nvSpPr>
          <p:spPr bwMode="auto">
            <a:xfrm>
              <a:off x="5598" y="266151"/>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8" name="Rectangle 5">
              <a:extLst>
                <a:ext uri="{FF2B5EF4-FFF2-40B4-BE49-F238E27FC236}">
                  <a16:creationId xmlns:a16="http://schemas.microsoft.com/office/drawing/2014/main" id="{98084936-58BB-9B9D-30FF-F023CA0FE56D}"/>
                </a:ext>
              </a:extLst>
            </p:cNvPr>
            <p:cNvSpPr>
              <a:spLocks noChangeArrowheads="1"/>
            </p:cNvSpPr>
            <p:nvPr userDrawn="1"/>
          </p:nvSpPr>
          <p:spPr bwMode="auto">
            <a:xfrm>
              <a:off x="10870" y="239159"/>
              <a:ext cx="2492633" cy="7048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s-CO"/>
            </a:p>
          </p:txBody>
        </p:sp>
        <p:sp>
          <p:nvSpPr>
            <p:cNvPr id="39" name="CuadroTexto 38">
              <a:extLst>
                <a:ext uri="{FF2B5EF4-FFF2-40B4-BE49-F238E27FC236}">
                  <a16:creationId xmlns:a16="http://schemas.microsoft.com/office/drawing/2014/main" id="{A64FB0B4-4302-8644-1F19-9A3E875922D7}"/>
                </a:ext>
              </a:extLst>
            </p:cNvPr>
            <p:cNvSpPr txBox="1"/>
            <p:nvPr userDrawn="1"/>
          </p:nvSpPr>
          <p:spPr>
            <a:xfrm>
              <a:off x="1021294" y="326200"/>
              <a:ext cx="1482209" cy="584775"/>
            </a:xfrm>
            <a:prstGeom prst="rect">
              <a:avLst/>
            </a:prstGeom>
            <a:noFill/>
          </p:spPr>
          <p:txBody>
            <a:bodyPr wrap="square" rtlCol="0">
              <a:spAutoFit/>
            </a:bodyPr>
            <a:lstStyle/>
            <a:p>
              <a:r>
                <a:rPr lang="es-ES" sz="1600" dirty="0">
                  <a:latin typeface="DaxlinePro-Black" panose="02000503070000020004" pitchFamily="50" charset="0"/>
                </a:rPr>
                <a:t>Evaluación de </a:t>
              </a:r>
              <a:br>
                <a:rPr lang="es-ES" sz="1600" dirty="0">
                  <a:latin typeface="DaxlinePro-Black" panose="02000503070000020004" pitchFamily="50" charset="0"/>
                </a:rPr>
              </a:br>
              <a:r>
                <a:rPr lang="es-ES" sz="1600" dirty="0">
                  <a:latin typeface="DaxlinePro-Black" panose="02000503070000020004" pitchFamily="50" charset="0"/>
                </a:rPr>
                <a:t>Impacto</a:t>
              </a:r>
              <a:endParaRPr lang="es-CO" sz="1600" dirty="0">
                <a:solidFill>
                  <a:schemeClr val="accent1"/>
                </a:solidFill>
                <a:latin typeface="DaxlinePro-Black" panose="02000503070000020004" pitchFamily="50" charset="0"/>
              </a:endParaRPr>
            </a:p>
          </p:txBody>
        </p:sp>
        <p:sp>
          <p:nvSpPr>
            <p:cNvPr id="41" name="Freeform 5">
              <a:extLst>
                <a:ext uri="{FF2B5EF4-FFF2-40B4-BE49-F238E27FC236}">
                  <a16:creationId xmlns:a16="http://schemas.microsoft.com/office/drawing/2014/main" id="{9C88453A-CEE5-0BEE-BE49-0231F8296738}"/>
                </a:ext>
              </a:extLst>
            </p:cNvPr>
            <p:cNvSpPr>
              <a:spLocks/>
            </p:cNvSpPr>
            <p:nvPr userDrawn="1"/>
          </p:nvSpPr>
          <p:spPr bwMode="auto">
            <a:xfrm>
              <a:off x="-93432" y="239159"/>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51" name="Freeform 5">
              <a:extLst>
                <a:ext uri="{FF2B5EF4-FFF2-40B4-BE49-F238E27FC236}">
                  <a16:creationId xmlns:a16="http://schemas.microsoft.com/office/drawing/2014/main" id="{4FDBBD74-B1A2-B3BA-3BAA-F8C795D0DF0F}"/>
                </a:ext>
              </a:extLst>
            </p:cNvPr>
            <p:cNvSpPr>
              <a:spLocks/>
            </p:cNvSpPr>
            <p:nvPr userDrawn="1"/>
          </p:nvSpPr>
          <p:spPr bwMode="auto">
            <a:xfrm>
              <a:off x="-195063" y="170300"/>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CO"/>
            </a:p>
          </p:txBody>
        </p:sp>
      </p:grpSp>
    </p:spTree>
    <p:extLst>
      <p:ext uri="{BB962C8B-B14F-4D97-AF65-F5344CB8AC3E}">
        <p14:creationId xmlns:p14="http://schemas.microsoft.com/office/powerpoint/2010/main" val="3622254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4" r:id="rId5"/>
    <p:sldLayoutId id="2147483652" r:id="rId6"/>
    <p:sldLayoutId id="2147483661" r:id="rId7"/>
    <p:sldLayoutId id="2147483665" r:id="rId8"/>
    <p:sldLayoutId id="2147483666" r:id="rId9"/>
    <p:sldLayoutId id="2147483654" r:id="rId10"/>
    <p:sldLayoutId id="2147483667" r:id="rId11"/>
    <p:sldLayoutId id="2147483668" r:id="rId12"/>
    <p:sldLayoutId id="2147483658" r:id="rId13"/>
    <p:sldLayoutId id="2147483662" r:id="rId14"/>
    <p:sldLayoutId id="2147483663" r:id="rId15"/>
    <p:sldLayoutId id="2147483669" r:id="rId16"/>
    <p:sldLayoutId id="2147483670" r:id="rId17"/>
    <p:sldLayoutId id="2147483671" r:id="rId18"/>
    <p:sldLayoutId id="2147483659" r:id="rId19"/>
    <p:sldLayoutId id="2147483676" r:id="rId20"/>
    <p:sldLayoutId id="2147483686" r:id="rId21"/>
    <p:sldLayoutId id="2147483687" r:id="rId22"/>
    <p:sldLayoutId id="2147483672" r:id="rId23"/>
    <p:sldLayoutId id="2147483688"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0.xml"/><Relationship Id="rId6" Type="http://schemas.openxmlformats.org/officeDocument/2006/relationships/image" Target="../media/image270.png"/><Relationship Id="rId11" Type="http://schemas.openxmlformats.org/officeDocument/2006/relationships/image" Target="../media/image4.png"/><Relationship Id="rId10" Type="http://schemas.openxmlformats.org/officeDocument/2006/relationships/image" Target="../media/image33.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50.png"/><Relationship Id="rId7" Type="http://schemas.openxmlformats.org/officeDocument/2006/relationships/image" Target="../media/image28.png"/><Relationship Id="rId1" Type="http://schemas.openxmlformats.org/officeDocument/2006/relationships/slideLayout" Target="../slideLayouts/slideLayout20.xml"/><Relationship Id="rId6" Type="http://schemas.openxmlformats.org/officeDocument/2006/relationships/image" Target="../media/image140.png"/><Relationship Id="rId5" Type="http://schemas.openxmlformats.org/officeDocument/2006/relationships/image" Target="../media/image27.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7" Type="http://schemas.openxmlformats.org/officeDocument/2006/relationships/image" Target="../media/image141.png"/><Relationship Id="rId1" Type="http://schemas.openxmlformats.org/officeDocument/2006/relationships/slideLayout" Target="../slideLayouts/slideLayout19.xml"/><Relationship Id="rId6" Type="http://schemas.openxmlformats.org/officeDocument/2006/relationships/image" Target="../media/image900.png"/><Relationship Id="rId9" Type="http://schemas.openxmlformats.org/officeDocument/2006/relationships/image" Target="../media/image151.png"/></Relationships>
</file>

<file path=ppt/slides/_rels/slide13.xml.rels><?xml version="1.0" encoding="UTF-8" standalone="yes"?>
<Relationships xmlns="http://schemas.openxmlformats.org/package/2006/relationships"><Relationship Id="rId8" Type="http://schemas.openxmlformats.org/officeDocument/2006/relationships/image" Target="../media/image160.png"/><Relationship Id="rId7" Type="http://schemas.openxmlformats.org/officeDocument/2006/relationships/image" Target="../media/image29.png"/><Relationship Id="rId1" Type="http://schemas.openxmlformats.org/officeDocument/2006/relationships/slideLayout" Target="../slideLayouts/slideLayout19.xml"/><Relationship Id="rId6" Type="http://schemas.openxmlformats.org/officeDocument/2006/relationships/image" Target="../media/image900.png"/><Relationship Id="rId10" Type="http://schemas.openxmlformats.org/officeDocument/2006/relationships/image" Target="../media/image171.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46.png"/></Relationships>
</file>

<file path=ppt/slides/_rels/slide23.xml.rels><?xml version="1.0" encoding="UTF-8" standalone="yes"?>
<Relationships xmlns="http://schemas.openxmlformats.org/package/2006/relationships"><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1.png"/><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0.png"/></Relationships>
</file>

<file path=ppt/slides/_rels/slide3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750.png"/></Relationships>
</file>

<file path=ppt/slides/_rels/slide3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7" Type="http://schemas.openxmlformats.org/officeDocument/2006/relationships/image" Target="../media/image20.png"/><Relationship Id="rId2"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190.png"/><Relationship Id="rId5" Type="http://schemas.openxmlformats.org/officeDocument/2006/relationships/image" Target="../media/image180.png"/><Relationship Id="rId10" Type="http://schemas.openxmlformats.org/officeDocument/2006/relationships/image" Target="../media/image86.png"/><Relationship Id="rId9"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7" Type="http://schemas.openxmlformats.org/officeDocument/2006/relationships/image" Target="../media/image490.png"/><Relationship Id="rId2" Type="http://schemas.openxmlformats.org/officeDocument/2006/relationships/image" Target="../media/image410.png"/><Relationship Id="rId1" Type="http://schemas.openxmlformats.org/officeDocument/2006/relationships/slideLayout" Target="../slideLayouts/slideLayout20.xml"/><Relationship Id="rId6" Type="http://schemas.openxmlformats.org/officeDocument/2006/relationships/image" Target="../media/image480.png"/><Relationship Id="rId11" Type="http://schemas.openxmlformats.org/officeDocument/2006/relationships/image" Target="../media/image4.png"/><Relationship Id="rId5" Type="http://schemas.openxmlformats.org/officeDocument/2006/relationships/image" Target="../media/image180.png"/><Relationship Id="rId10" Type="http://schemas.openxmlformats.org/officeDocument/2006/relationships/image" Target="../media/image93.png"/><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20.xml"/><Relationship Id="rId6" Type="http://schemas.openxmlformats.org/officeDocument/2006/relationships/image" Target="../media/image91.png"/><Relationship Id="rId5" Type="http://schemas.openxmlformats.org/officeDocument/2006/relationships/image" Target="../media/image11.png"/><Relationship Id="rId4" Type="http://schemas.openxmlformats.org/officeDocument/2006/relationships/image" Target="../media/image100.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7"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90.png"/><Relationship Id="rId5" Type="http://schemas.openxmlformats.org/officeDocument/2006/relationships/image" Target="../media/image92.png"/><Relationship Id="rId9" Type="http://schemas.openxmlformats.org/officeDocument/2006/relationships/image" Target="../media/image9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7" Type="http://schemas.openxmlformats.org/officeDocument/2006/relationships/image" Target="../media/image140.png"/><Relationship Id="rId1" Type="http://schemas.openxmlformats.org/officeDocument/2006/relationships/slideLayout" Target="../slideLayouts/slideLayout20.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1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4.png"/><Relationship Id="rId7" Type="http://schemas.openxmlformats.org/officeDocument/2006/relationships/image" Target="../media/image180.png"/><Relationship Id="rId2" Type="http://schemas.openxmlformats.org/officeDocument/2006/relationships/image" Target="../media/image12.png"/><Relationship Id="rId1" Type="http://schemas.openxmlformats.org/officeDocument/2006/relationships/slideLayout" Target="../slideLayouts/slideLayout20.xml"/><Relationship Id="rId11"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90.png"/><Relationship Id="rId5" Type="http://schemas.openxmlformats.org/officeDocument/2006/relationships/image" Target="../media/image180.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90.png"/><Relationship Id="rId9"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71767" y="1429195"/>
            <a:ext cx="6537278" cy="1588127"/>
          </a:xfrm>
        </p:spPr>
        <p:txBody>
          <a:bodyPr/>
          <a:lstStyle/>
          <a:p>
            <a:r>
              <a:rPr lang="es-CO" sz="5400" dirty="0"/>
              <a:t>2 – Variable Instrumental (VI)</a:t>
            </a:r>
          </a:p>
        </p:txBody>
      </p:sp>
      <p:sp>
        <p:nvSpPr>
          <p:cNvPr id="3" name="Rectángulo 2">
            <a:extLst>
              <a:ext uri="{FF2B5EF4-FFF2-40B4-BE49-F238E27FC236}">
                <a16:creationId xmlns:a16="http://schemas.microsoft.com/office/drawing/2014/main" id="{98E1F193-3EB5-4857-A542-8926DED0F4DA}"/>
              </a:ext>
            </a:extLst>
          </p:cNvPr>
          <p:cNvSpPr/>
          <p:nvPr/>
        </p:nvSpPr>
        <p:spPr>
          <a:xfrm>
            <a:off x="1571767" y="3454954"/>
            <a:ext cx="6096000" cy="923330"/>
          </a:xfrm>
          <a:prstGeom prst="rect">
            <a:avLst/>
          </a:prstGeom>
        </p:spPr>
        <p:txBody>
          <a:bodyPr>
            <a:spAutoFit/>
          </a:bodyPr>
          <a:lstStyle/>
          <a:p>
            <a:pPr marR="70485" algn="r">
              <a:tabLst>
                <a:tab pos="4320540" algn="l"/>
              </a:tabLst>
            </a:pPr>
            <a:r>
              <a:rPr lang="es-CO" dirty="0"/>
              <a:t>Evaluación de Impacto</a:t>
            </a:r>
          </a:p>
          <a:p>
            <a:pPr marR="70485" algn="r">
              <a:tabLst>
                <a:tab pos="4320540" algn="l"/>
              </a:tabLst>
            </a:pPr>
            <a:r>
              <a:rPr lang="en-US" dirty="0"/>
              <a:t>Rachid Laajaj</a:t>
            </a:r>
          </a:p>
          <a:p>
            <a:pPr marR="70485" algn="r">
              <a:tabLst>
                <a:tab pos="4320540" algn="l"/>
              </a:tabLst>
            </a:pPr>
            <a:r>
              <a:rPr lang="es-CO" b="1" dirty="0">
                <a:latin typeface="Arial" panose="020B0604020202020204" pitchFamily="34" charset="0"/>
                <a:ea typeface="Times" panose="02020603050405020304" pitchFamily="18" charset="0"/>
                <a:cs typeface="Times New Roman" panose="02020603050405020304" pitchFamily="18" charset="0"/>
              </a:rPr>
              <a:t>MECA 4402</a:t>
            </a:r>
            <a:endParaRPr lang="es-CO" dirty="0">
              <a:latin typeface="Times" panose="02020603050405020304" pitchFamily="18" charset="0"/>
              <a:ea typeface="Times" panose="02020603050405020304" pitchFamily="18" charset="0"/>
              <a:cs typeface="Times New Roman" panose="02020603050405020304" pitchFamily="18" charset="0"/>
            </a:endParaRPr>
          </a:p>
        </p:txBody>
      </p:sp>
      <p:pic>
        <p:nvPicPr>
          <p:cNvPr id="4" name="Imagen 5">
            <a:extLst>
              <a:ext uri="{FF2B5EF4-FFF2-40B4-BE49-F238E27FC236}">
                <a16:creationId xmlns:a16="http://schemas.microsoft.com/office/drawing/2014/main" id="{2B27C550-FDF0-78A6-6768-44B472F6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668" y="4165300"/>
            <a:ext cx="3349052" cy="508521"/>
          </a:xfrm>
          <a:prstGeom prst="rect">
            <a:avLst/>
          </a:prstGeom>
        </p:spPr>
      </p:pic>
    </p:spTree>
    <p:extLst>
      <p:ext uri="{BB962C8B-B14F-4D97-AF65-F5344CB8AC3E}">
        <p14:creationId xmlns:p14="http://schemas.microsoft.com/office/powerpoint/2010/main" val="347865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95401" y="297111"/>
            <a:ext cx="8516202" cy="444500"/>
          </a:xfrm>
        </p:spPr>
        <p:txBody>
          <a:bodyPr/>
          <a:lstStyle/>
          <a:p>
            <a:r>
              <a:rPr lang="es-CO" dirty="0"/>
              <a:t>2) La Condición de Exclusión (e Independencia) </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179881" y="1015239"/>
                <a:ext cx="11414320" cy="2242663"/>
              </a:xfrm>
            </p:spPr>
            <p:txBody>
              <a:bodyPr/>
              <a:lstStyle/>
              <a:p>
                <a:pPr>
                  <a:spcAft>
                    <a:spcPts val="1200"/>
                  </a:spcAft>
                </a:pPr>
                <a:r>
                  <a:rPr lang="es-CO" sz="2400" dirty="0">
                    <a:latin typeface="Times New Roman" panose="02020603050405020304" pitchFamily="18" charset="0"/>
                    <a:cs typeface="Times New Roman" panose="02020603050405020304" pitchFamily="18" charset="0"/>
                  </a:rPr>
                  <a:t>Matemáticamente la </a:t>
                </a:r>
                <a:r>
                  <a:rPr lang="es-CO" sz="2400" u="sng" dirty="0">
                    <a:latin typeface="Times New Roman" panose="02020603050405020304" pitchFamily="18" charset="0"/>
                    <a:cs typeface="Times New Roman" panose="02020603050405020304" pitchFamily="18" charset="0"/>
                  </a:rPr>
                  <a:t>Exclusión</a:t>
                </a:r>
                <a:r>
                  <a:rPr lang="es-CO" sz="2400" dirty="0">
                    <a:latin typeface="Times New Roman" panose="02020603050405020304" pitchFamily="18" charset="0"/>
                    <a:cs typeface="Times New Roman" panose="02020603050405020304" pitchFamily="18" charset="0"/>
                  </a:rPr>
                  <a:t> requiere </a:t>
                </a:r>
                <a14:m>
                  <m:oMath xmlns:m="http://schemas.openxmlformats.org/officeDocument/2006/math">
                    <m:r>
                      <a:rPr lang="en-US" sz="2400" b="0" i="1" smtClean="0">
                        <a:latin typeface="Cambria Math" panose="02040503050406030204" pitchFamily="18" charset="0"/>
                      </a:rPr>
                      <m:t>𝑐𝑜𝑣</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r>
                  <a:rPr lang="es-CO" sz="2400" dirty="0">
                    <a:latin typeface="Times New Roman" panose="02020603050405020304" pitchFamily="18" charset="0"/>
                    <a:cs typeface="Times New Roman" panose="02020603050405020304" pitchFamily="18" charset="0"/>
                  </a:rPr>
                  <a:t> </a:t>
                </a:r>
              </a:p>
              <a:p>
                <a:pPr>
                  <a:spcAft>
                    <a:spcPts val="1200"/>
                  </a:spcAft>
                </a:pPr>
                <a:r>
                  <a:rPr lang="es-CO" sz="2400" dirty="0">
                    <a:latin typeface="Times New Roman" panose="02020603050405020304" pitchFamily="18" charset="0"/>
                    <a:cs typeface="Times New Roman" panose="02020603050405020304" pitchFamily="18" charset="0"/>
                  </a:rPr>
                  <a:t>O sea, </a:t>
                </a:r>
                <a14:m>
                  <m:oMath xmlns:m="http://schemas.openxmlformats.org/officeDocument/2006/math">
                    <m:r>
                      <a:rPr lang="es-CO" sz="2400" b="1" i="1" dirty="0" smtClean="0">
                        <a:latin typeface="Cambria Math" panose="02040503050406030204" pitchFamily="18" charset="0"/>
                      </a:rPr>
                      <m:t>𝒁</m:t>
                    </m:r>
                  </m:oMath>
                </a14:m>
                <a:r>
                  <a:rPr lang="es-CO" sz="2400" b="1" dirty="0">
                    <a:latin typeface="Times New Roman" panose="02020603050405020304" pitchFamily="18" charset="0"/>
                    <a:cs typeface="Times New Roman" panose="02020603050405020304" pitchFamily="18" charset="0"/>
                  </a:rPr>
                  <a:t> debe afectar a </a:t>
                </a:r>
                <a14:m>
                  <m:oMath xmlns:m="http://schemas.openxmlformats.org/officeDocument/2006/math">
                    <m:r>
                      <a:rPr lang="es-CO" sz="2400" b="1" i="1" dirty="0" smtClean="0">
                        <a:latin typeface="Cambria Math" panose="02040503050406030204" pitchFamily="18" charset="0"/>
                      </a:rPr>
                      <m:t>𝒀</m:t>
                    </m:r>
                  </m:oMath>
                </a14:m>
                <a:r>
                  <a:rPr lang="es-CO" sz="2400" b="1" dirty="0">
                    <a:latin typeface="Times New Roman" panose="02020603050405020304" pitchFamily="18" charset="0"/>
                    <a:cs typeface="Times New Roman" panose="02020603050405020304" pitchFamily="18" charset="0"/>
                  </a:rPr>
                  <a:t> únicamente a través de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1" i="1" smtClean="0">
                            <a:latin typeface="Cambria Math" panose="02040503050406030204" pitchFamily="18" charset="0"/>
                          </a:rPr>
                          <m:t>𝟏</m:t>
                        </m:r>
                      </m:sub>
                    </m:sSub>
                  </m:oMath>
                </a14:m>
                <a:r>
                  <a:rPr lang="es-CO" sz="2400" dirty="0">
                    <a:latin typeface="Times New Roman" panose="02020603050405020304" pitchFamily="18" charset="0"/>
                    <a:cs typeface="Times New Roman" panose="02020603050405020304" pitchFamily="18" charset="0"/>
                  </a:rPr>
                  <a:t>(o eventualmente a través de las variables de control).</a:t>
                </a:r>
              </a:p>
              <a:p>
                <a:pPr>
                  <a:spcAft>
                    <a:spcPts val="1200"/>
                  </a:spcAft>
                </a:pPr>
                <a:r>
                  <a:rPr lang="es-CO" sz="2400" dirty="0">
                    <a:latin typeface="Times New Roman" panose="02020603050405020304" pitchFamily="18" charset="0"/>
                    <a:cs typeface="Times New Roman" panose="02020603050405020304" pitchFamily="18" charset="0"/>
                  </a:rPr>
                  <a:t>La </a:t>
                </a:r>
                <a:r>
                  <a:rPr lang="es-CO" sz="2400" b="1" dirty="0">
                    <a:latin typeface="Times New Roman" panose="02020603050405020304" pitchFamily="18" charset="0"/>
                    <a:cs typeface="Times New Roman" panose="02020603050405020304" pitchFamily="18" charset="0"/>
                  </a:rPr>
                  <a:t>Independencia =</a:t>
                </a:r>
                <a:r>
                  <a:rPr lang="es-CO" sz="2400" dirty="0">
                    <a:latin typeface="Times New Roman" panose="02020603050405020304" pitchFamily="18" charset="0"/>
                    <a:cs typeface="Times New Roman" panose="02020603050405020304" pitchFamily="18" charset="0"/>
                  </a:rPr>
                  <a:t> El instrumento no puede estar relacionado con variables relacionadas con Y. (debe ser “tan bueno como aleatorio”) </a:t>
                </a:r>
                <a:br>
                  <a:rPr lang="es-CO" sz="2400" dirty="0">
                    <a:latin typeface="Times New Roman" panose="02020603050405020304" pitchFamily="18" charset="0"/>
                    <a:cs typeface="Times New Roman" panose="02020603050405020304" pitchFamily="18" charset="0"/>
                  </a:rPr>
                </a:br>
                <a:r>
                  <a:rPr lang="es-CO" sz="2000" dirty="0">
                    <a:latin typeface="Times New Roman" panose="02020603050405020304" pitchFamily="18" charset="0"/>
                    <a:cs typeface="Times New Roman" panose="02020603050405020304" pitchFamily="18" charset="0"/>
                  </a:rPr>
                  <a:t>(puede mencionarse como parte de la exclusión o como un 3er supuesto)</a:t>
                </a: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179881" y="1015239"/>
                <a:ext cx="11414320" cy="2242663"/>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FF87923-2DB7-86A6-C0AE-74FEBE7235D9}"/>
                  </a:ext>
                </a:extLst>
              </p:cNvPr>
              <p:cNvSpPr txBox="1"/>
              <p:nvPr/>
            </p:nvSpPr>
            <p:spPr>
              <a:xfrm>
                <a:off x="8677140" y="3556951"/>
                <a:ext cx="3009123" cy="1015663"/>
              </a:xfrm>
              <a:prstGeom prst="rect">
                <a:avLst/>
              </a:prstGeom>
              <a:noFill/>
            </p:spPr>
            <p:txBody>
              <a:bodyPr wrap="square">
                <a:spAutoFit/>
              </a:bodyPr>
              <a:lstStyle/>
              <a:p>
                <a:r>
                  <a:rPr lang="es-CO" sz="2000" dirty="0">
                    <a:solidFill>
                      <a:srgbClr val="FF0000"/>
                    </a:solidFill>
                  </a:rPr>
                  <a:t>Efecto directo de </a:t>
                </a:r>
                <a14:m>
                  <m:oMath xmlns:m="http://schemas.openxmlformats.org/officeDocument/2006/math">
                    <m:r>
                      <a:rPr lang="es-CO" sz="2000" b="0" i="1" smtClean="0">
                        <a:solidFill>
                          <a:srgbClr val="FF0000"/>
                        </a:solidFill>
                        <a:latin typeface="Cambria Math" panose="02040503050406030204" pitchFamily="18" charset="0"/>
                      </a:rPr>
                      <m:t>𝑍</m:t>
                    </m:r>
                  </m:oMath>
                </a14:m>
                <a:r>
                  <a:rPr lang="es-CO" sz="2000" dirty="0">
                    <a:solidFill>
                      <a:srgbClr val="FF0000"/>
                    </a:solidFill>
                  </a:rPr>
                  <a:t> sobre </a:t>
                </a:r>
                <a14:m>
                  <m:oMath xmlns:m="http://schemas.openxmlformats.org/officeDocument/2006/math">
                    <m:r>
                      <a:rPr lang="es-CO" sz="2000" i="1" smtClean="0">
                        <a:solidFill>
                          <a:srgbClr val="FF0000"/>
                        </a:solidFill>
                        <a:latin typeface="Cambria Math" panose="02040503050406030204" pitchFamily="18" charset="0"/>
                      </a:rPr>
                      <m:t>𝑌</m:t>
                    </m:r>
                  </m:oMath>
                </a14:m>
                <a:r>
                  <a:rPr lang="es-CO" sz="2000" dirty="0">
                    <a:solidFill>
                      <a:srgbClr val="FF0000"/>
                    </a:solidFill>
                  </a:rPr>
                  <a:t> </a:t>
                </a:r>
                <a:br>
                  <a:rPr lang="es-CO" sz="2000" dirty="0">
                    <a:solidFill>
                      <a:srgbClr val="FF0000"/>
                    </a:solidFill>
                  </a:rPr>
                </a:br>
                <a:r>
                  <a:rPr lang="es-CO" sz="2000" dirty="0">
                    <a:solidFill>
                      <a:srgbClr val="FF0000"/>
                    </a:solidFill>
                  </a:rPr>
                  <a:t>= Violación de la condición de Exclusión</a:t>
                </a:r>
              </a:p>
            </p:txBody>
          </p:sp>
        </mc:Choice>
        <mc:Fallback>
          <p:sp>
            <p:nvSpPr>
              <p:cNvPr id="18" name="TextBox 17">
                <a:extLst>
                  <a:ext uri="{FF2B5EF4-FFF2-40B4-BE49-F238E27FC236}">
                    <a16:creationId xmlns:a16="http://schemas.microsoft.com/office/drawing/2014/main" id="{4FF87923-2DB7-86A6-C0AE-74FEBE7235D9}"/>
                  </a:ext>
                </a:extLst>
              </p:cNvPr>
              <p:cNvSpPr txBox="1">
                <a:spLocks noRot="1" noChangeAspect="1" noMove="1" noResize="1" noEditPoints="1" noAdjustHandles="1" noChangeArrowheads="1" noChangeShapeType="1" noTextEdit="1"/>
              </p:cNvSpPr>
              <p:nvPr/>
            </p:nvSpPr>
            <p:spPr>
              <a:xfrm>
                <a:off x="8677140" y="3556951"/>
                <a:ext cx="3009123" cy="1015663"/>
              </a:xfrm>
              <a:prstGeom prst="rect">
                <a:avLst/>
              </a:prstGeom>
              <a:blipFill>
                <a:blip r:embed="rId3"/>
                <a:stretch>
                  <a:fillRect l="-2024" t="-2994" r="-1417" b="-9581"/>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159934D0-64B1-E0EF-8852-72A800F7AE8A}"/>
              </a:ext>
            </a:extLst>
          </p:cNvPr>
          <p:cNvGrpSpPr/>
          <p:nvPr/>
        </p:nvGrpSpPr>
        <p:grpSpPr>
          <a:xfrm>
            <a:off x="3892691" y="3148641"/>
            <a:ext cx="5111336" cy="3567847"/>
            <a:chOff x="4128081" y="3219481"/>
            <a:chExt cx="5244519" cy="3702960"/>
          </a:xfrm>
        </p:grpSpPr>
        <p:grpSp>
          <p:nvGrpSpPr>
            <p:cNvPr id="4" name="Group 3">
              <a:extLst>
                <a:ext uri="{FF2B5EF4-FFF2-40B4-BE49-F238E27FC236}">
                  <a16:creationId xmlns:a16="http://schemas.microsoft.com/office/drawing/2014/main" id="{34A4DA1B-89AF-C631-30D4-A706C7CF9EC2}"/>
                </a:ext>
              </a:extLst>
            </p:cNvPr>
            <p:cNvGrpSpPr/>
            <p:nvPr/>
          </p:nvGrpSpPr>
          <p:grpSpPr>
            <a:xfrm>
              <a:off x="6300059" y="5065315"/>
              <a:ext cx="2979234" cy="1857126"/>
              <a:chOff x="3882572" y="4487826"/>
              <a:chExt cx="2979234" cy="1857126"/>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C00E2BF-A29D-0E4A-79CF-B89852652E4F}"/>
                      </a:ext>
                    </a:extLst>
                  </p:cNvPr>
                  <p:cNvSpPr txBox="1"/>
                  <p:nvPr/>
                </p:nvSpPr>
                <p:spPr>
                  <a:xfrm>
                    <a:off x="3882572" y="5450543"/>
                    <a:ext cx="2136913" cy="894409"/>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br>
                      <a:rPr lang="es-CO" sz="3200" dirty="0"/>
                    </a:br>
                    <a:r>
                      <a:rPr lang="es-CO" dirty="0"/>
                      <a:t>(no observable)</a:t>
                    </a:r>
                  </a:p>
                </p:txBody>
              </p:sp>
            </mc:Choice>
            <mc:Fallback>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882572" y="5450543"/>
                    <a:ext cx="2136913" cy="894409"/>
                  </a:xfrm>
                  <a:prstGeom prst="rect">
                    <a:avLst/>
                  </a:prstGeom>
                  <a:blipFill>
                    <a:blip r:embed="rId7"/>
                    <a:stretch>
                      <a:fillRect l="-2639"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8"/>
                    <a:stretch>
                      <a:fillRect/>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255C227F-E99B-9166-3933-7166D35C05B9}"/>
                </a:ext>
              </a:extLst>
            </p:cNvPr>
            <p:cNvGrpSpPr/>
            <p:nvPr/>
          </p:nvGrpSpPr>
          <p:grpSpPr>
            <a:xfrm>
              <a:off x="4128081" y="3219481"/>
              <a:ext cx="5244519" cy="2739382"/>
              <a:chOff x="4128081" y="3219481"/>
              <a:chExt cx="5244519" cy="2739382"/>
            </a:xfrm>
          </p:grpSpPr>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7B7744F-1B95-43B0-24D2-2B3103471B79}"/>
                      </a:ext>
                    </a:extLst>
                  </p:cNvPr>
                  <p:cNvSpPr txBox="1"/>
                  <p:nvPr/>
                </p:nvSpPr>
                <p:spPr>
                  <a:xfrm>
                    <a:off x="5923525" y="3985816"/>
                    <a:ext cx="1534542" cy="926353"/>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a:t>
                    </a:r>
                    <a:r>
                      <a:rPr lang="es-CO" sz="2000" dirty="0"/>
                      <a:t>observable</a:t>
                    </a:r>
                    <a:r>
                      <a:rPr lang="es-CO" dirty="0"/>
                      <a:t>)</a:t>
                    </a:r>
                  </a:p>
                </p:txBody>
              </p:sp>
            </mc:Choice>
            <mc:Fallback>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5923525" y="3985816"/>
                    <a:ext cx="1534542" cy="926353"/>
                  </a:xfrm>
                  <a:prstGeom prst="rect">
                    <a:avLst/>
                  </a:prstGeom>
                  <a:blipFill>
                    <a:blip r:embed="rId9"/>
                    <a:stretch>
                      <a:fillRect l="-3673" r="-1633" b="-11644"/>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6484619" y="4884374"/>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7124879" y="4732929"/>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4535303" y="5120076"/>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4535303" y="5120076"/>
                    <a:ext cx="805221" cy="584775"/>
                  </a:xfrm>
                  <a:prstGeom prst="rect">
                    <a:avLst/>
                  </a:prstGeom>
                  <a:blipFill>
                    <a:blip r:embed="rId10"/>
                    <a:stretch>
                      <a:fillRect/>
                    </a:stretch>
                  </a:blipFill>
                </p:spPr>
                <p:txBody>
                  <a:bodyPr/>
                  <a:lstStyle/>
                  <a:p>
                    <a:r>
                      <a:rPr lang="es-CO">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a:off x="5271794" y="5276726"/>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4128081" y="5543601"/>
                <a:ext cx="1795444" cy="415262"/>
              </a:xfrm>
              <a:prstGeom prst="rect">
                <a:avLst/>
              </a:prstGeom>
              <a:noFill/>
            </p:spPr>
            <p:txBody>
              <a:bodyPr wrap="square">
                <a:spAutoFit/>
              </a:bodyPr>
              <a:lstStyle/>
              <a:p>
                <a:r>
                  <a:rPr lang="es-CO" sz="2000" dirty="0"/>
                  <a:t>El instrumento</a:t>
                </a:r>
                <a:endParaRPr lang="en-US" sz="2000" dirty="0"/>
              </a:p>
            </p:txBody>
          </p:sp>
          <p:sp>
            <p:nvSpPr>
              <p:cNvPr id="16" name="Arrow: Curved Down 15">
                <a:extLst>
                  <a:ext uri="{FF2B5EF4-FFF2-40B4-BE49-F238E27FC236}">
                    <a16:creationId xmlns:a16="http://schemas.microsoft.com/office/drawing/2014/main" id="{0736B4F0-773C-2CD9-2F15-435C4BBB1F06}"/>
                  </a:ext>
                </a:extLst>
              </p:cNvPr>
              <p:cNvSpPr/>
              <p:nvPr/>
            </p:nvSpPr>
            <p:spPr>
              <a:xfrm>
                <a:off x="4996542" y="3760656"/>
                <a:ext cx="4376058" cy="13594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Multiplication Sign 18">
                <a:extLst>
                  <a:ext uri="{FF2B5EF4-FFF2-40B4-BE49-F238E27FC236}">
                    <a16:creationId xmlns:a16="http://schemas.microsoft.com/office/drawing/2014/main" id="{0646F21A-9789-04E0-CAC2-9ADCB982082A}"/>
                  </a:ext>
                </a:extLst>
              </p:cNvPr>
              <p:cNvSpPr/>
              <p:nvPr/>
            </p:nvSpPr>
            <p:spPr>
              <a:xfrm>
                <a:off x="6472370" y="3219481"/>
                <a:ext cx="1449319" cy="109286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Marcador de texto 2">
            <a:extLst>
              <a:ext uri="{FF2B5EF4-FFF2-40B4-BE49-F238E27FC236}">
                <a16:creationId xmlns:a16="http://schemas.microsoft.com/office/drawing/2014/main" id="{64084708-1B4B-7F89-A203-C7C0D4622865}"/>
              </a:ext>
            </a:extLst>
          </p:cNvPr>
          <p:cNvSpPr txBox="1">
            <a:spLocks/>
          </p:cNvSpPr>
          <p:nvPr/>
        </p:nvSpPr>
        <p:spPr>
          <a:xfrm>
            <a:off x="0" y="3240655"/>
            <a:ext cx="11414320" cy="2242663"/>
          </a:xfrm>
        </p:spPr>
        <p:txBody>
          <a:bodyPr>
            <a:noAutofit/>
          </a:bodyPr>
          <a:lstStyle>
            <a:lvl1pPr marL="285750" indent="-285750" algn="l" defTabSz="914400" rtl="0" eaLnBrk="1" latinLnBrk="0" hangingPunct="1">
              <a:lnSpc>
                <a:spcPts val="2000"/>
              </a:lnSpc>
              <a:spcBef>
                <a:spcPts val="1000"/>
              </a:spcBef>
              <a:buSzPct val="150000"/>
              <a:buFontTx/>
              <a:buBlip>
                <a:blip r:embed="rId11"/>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endParaRPr lang="es-CO" sz="2400" dirty="0">
              <a:latin typeface="Times New Roman" panose="02020603050405020304" pitchFamily="18" charset="0"/>
              <a:cs typeface="Times New Roman" panose="02020603050405020304" pitchFamily="18" charset="0"/>
            </a:endParaRPr>
          </a:p>
          <a:p>
            <a:pPr>
              <a:spcAft>
                <a:spcPts val="1200"/>
              </a:spcAft>
            </a:pPr>
            <a:r>
              <a:rPr lang="es-CO" sz="2400" dirty="0">
                <a:latin typeface="Times New Roman" panose="02020603050405020304" pitchFamily="18" charset="0"/>
                <a:cs typeface="Times New Roman" panose="02020603050405020304" pitchFamily="18" charset="0"/>
              </a:rPr>
              <a:t>No hay buena prueba de la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condición de exclusión, </a:t>
            </a:r>
            <a:br>
              <a:rPr lang="es-CO" sz="2400" dirty="0">
                <a:latin typeface="Times New Roman" panose="02020603050405020304" pitchFamily="18" charset="0"/>
                <a:cs typeface="Times New Roman" panose="02020603050405020304" pitchFamily="18" charset="0"/>
              </a:rPr>
            </a:br>
            <a:r>
              <a:rPr lang="es-CO" sz="2000" dirty="0">
                <a:latin typeface="Times New Roman" panose="02020603050405020304" pitchFamily="18" charset="0"/>
                <a:cs typeface="Times New Roman" panose="02020603050405020304" pitchFamily="18" charset="0"/>
              </a:rPr>
              <a:t>(no se considera que las pruebas de </a:t>
            </a:r>
            <a:br>
              <a:rPr lang="es-CO" sz="2000" dirty="0">
                <a:latin typeface="Times New Roman" panose="02020603050405020304" pitchFamily="18" charset="0"/>
                <a:cs typeface="Times New Roman" panose="02020603050405020304" pitchFamily="18" charset="0"/>
              </a:rPr>
            </a:br>
            <a:r>
              <a:rPr lang="es-CO" sz="2000" dirty="0" err="1">
                <a:latin typeface="Times New Roman" panose="02020603050405020304" pitchFamily="18" charset="0"/>
                <a:cs typeface="Times New Roman" panose="02020603050405020304" pitchFamily="18" charset="0"/>
              </a:rPr>
              <a:t>Sargan</a:t>
            </a:r>
            <a:r>
              <a:rPr lang="es-CO" sz="2000" dirty="0">
                <a:latin typeface="Times New Roman" panose="02020603050405020304" pitchFamily="18" charset="0"/>
                <a:cs typeface="Times New Roman" panose="02020603050405020304" pitchFamily="18" charset="0"/>
              </a:rPr>
              <a:t> y Hansen comprueben </a:t>
            </a:r>
            <a:br>
              <a:rPr lang="es-CO" sz="2000" dirty="0">
                <a:latin typeface="Times New Roman" panose="02020603050405020304" pitchFamily="18" charset="0"/>
                <a:cs typeface="Times New Roman" panose="02020603050405020304" pitchFamily="18" charset="0"/>
              </a:rPr>
            </a:br>
            <a:r>
              <a:rPr lang="es-CO" sz="2000" dirty="0">
                <a:latin typeface="Times New Roman" panose="02020603050405020304" pitchFamily="18" charset="0"/>
                <a:cs typeface="Times New Roman" panose="02020603050405020304" pitchFamily="18" charset="0"/>
              </a:rPr>
              <a:t>realmente la </a:t>
            </a:r>
            <a:r>
              <a:rPr lang="es-CO" sz="2000" dirty="0" err="1">
                <a:latin typeface="Times New Roman" panose="02020603050405020304" pitchFamily="18" charset="0"/>
                <a:cs typeface="Times New Roman" panose="02020603050405020304" pitchFamily="18" charset="0"/>
              </a:rPr>
              <a:t>exogeneidad</a:t>
            </a:r>
            <a:r>
              <a:rPr lang="es-CO" sz="2000" dirty="0">
                <a:latin typeface="Times New Roman" panose="02020603050405020304" pitchFamily="18" charset="0"/>
                <a:cs typeface="Times New Roman" panose="02020603050405020304" pitchFamily="18" charset="0"/>
              </a:rPr>
              <a:t>)</a:t>
            </a:r>
          </a:p>
          <a:p>
            <a:pPr>
              <a:spcAft>
                <a:spcPts val="1200"/>
              </a:spcAft>
            </a:pPr>
            <a:r>
              <a:rPr lang="es-CO" sz="2400" dirty="0">
                <a:latin typeface="Times New Roman" panose="02020603050405020304" pitchFamily="18" charset="0"/>
                <a:cs typeface="Times New Roman" panose="02020603050405020304" pitchFamily="18" charset="0"/>
              </a:rPr>
              <a:t>Es un supuesto que el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investigador debe poder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defender de manera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convincente en el contexto dado.</a:t>
            </a:r>
          </a:p>
          <a:p>
            <a:pPr>
              <a:spcAft>
                <a:spcPts val="1200"/>
              </a:spcAft>
            </a:pPr>
            <a:endParaRPr lang="es-CO"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84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40370" y="261349"/>
            <a:ext cx="8516202" cy="444500"/>
          </a:xfrm>
        </p:spPr>
        <p:txBody>
          <a:bodyPr/>
          <a:lstStyle/>
          <a:p>
            <a:r>
              <a:rPr lang="es-CO" dirty="0"/>
              <a:t>Aplicación de los supuestos a nuestro ejemplo de instrumentación de riego por agua en subsuelos</a:t>
            </a:r>
          </a:p>
          <a:p>
            <a:endParaRPr lang="es-CO" dirty="0"/>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612475" y="1385131"/>
            <a:ext cx="10632174" cy="2565036"/>
          </a:xfrm>
        </p:spPr>
        <p:txBody>
          <a:bodyPr/>
          <a:lstStyle/>
          <a:p>
            <a:pPr algn="just">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¿En nuestro ejemplo anterior de instrumentación de riego por agua en subsuelos, que implican los supuestos de 1) relevancia, 2a) exclusión y 2b) independencia? </a:t>
            </a:r>
          </a:p>
          <a:p>
            <a:pPr algn="just">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 Que tan plausibles les parece?</a:t>
            </a:r>
          </a:p>
          <a:p>
            <a:pPr algn="just">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¿Se pueden comprobar? ¿ De qué manera?</a:t>
            </a:r>
          </a:p>
          <a:p>
            <a:pPr algn="just">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 Como los controles pueden contribuir a satisfacer el supuesto de independencia?</a:t>
            </a:r>
          </a:p>
          <a:p>
            <a:pPr algn="just">
              <a:spcAft>
                <a:spcPts val="1200"/>
              </a:spcAft>
            </a:pPr>
            <a:endParaRPr lang="es-CO" sz="2400" u="sng"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34A4DA1B-89AF-C631-30D4-A706C7CF9EC2}"/>
              </a:ext>
            </a:extLst>
          </p:cNvPr>
          <p:cNvGrpSpPr/>
          <p:nvPr/>
        </p:nvGrpSpPr>
        <p:grpSpPr>
          <a:xfrm>
            <a:off x="3595320" y="4934267"/>
            <a:ext cx="3481949" cy="1823463"/>
            <a:chOff x="3379857" y="4487826"/>
            <a:chExt cx="3481949" cy="1823463"/>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C00E2BF-A29D-0E4A-79CF-B89852652E4F}"/>
                    </a:ext>
                  </a:extLst>
                </p:cNvPr>
                <p:cNvSpPr txBox="1"/>
                <p:nvPr/>
              </p:nvSpPr>
              <p:spPr>
                <a:xfrm>
                  <a:off x="3379857" y="5418737"/>
                  <a:ext cx="2471456" cy="892552"/>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br>
                    <a:rPr lang="es-CO" sz="3200" dirty="0"/>
                  </a:br>
                  <a:r>
                    <a:rPr lang="es-CO" sz="2000" dirty="0"/>
                    <a:t>(no observable)</a:t>
                  </a:r>
                </a:p>
              </p:txBody>
            </p:sp>
          </mc:Choice>
          <mc:Fallback>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379857" y="5418737"/>
                  <a:ext cx="2471456" cy="892552"/>
                </a:xfrm>
                <a:prstGeom prst="rect">
                  <a:avLst/>
                </a:prstGeom>
                <a:blipFill>
                  <a:blip r:embed="rId5"/>
                  <a:stretch>
                    <a:fillRect l="-2716" b="-10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7B7744F-1B95-43B0-24D2-2B3103471B79}"/>
                  </a:ext>
                </a:extLst>
              </p:cNvPr>
              <p:cNvSpPr txBox="1"/>
              <p:nvPr/>
            </p:nvSpPr>
            <p:spPr>
              <a:xfrm>
                <a:off x="3598931" y="3854768"/>
                <a:ext cx="1657112" cy="892552"/>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a:t>
                </a:r>
                <a:r>
                  <a:rPr lang="es-CO" sz="2000" dirty="0"/>
                  <a:t>observable</a:t>
                </a:r>
                <a:r>
                  <a:rPr lang="es-CO" dirty="0"/>
                  <a:t>)</a:t>
                </a:r>
              </a:p>
            </p:txBody>
          </p:sp>
        </mc:Choice>
        <mc:Fallback>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3598931" y="3854768"/>
                <a:ext cx="1657112" cy="892552"/>
              </a:xfrm>
              <a:prstGeom prst="rect">
                <a:avLst/>
              </a:prstGeom>
              <a:blipFill>
                <a:blip r:embed="rId7"/>
                <a:stretch>
                  <a:fillRect l="-2941" b="-10884"/>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4282595" y="4753326"/>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4922855" y="4601881"/>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2333279" y="4989028"/>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2333279" y="4989028"/>
                <a:ext cx="805221" cy="584775"/>
              </a:xfrm>
              <a:prstGeom prst="rect">
                <a:avLst/>
              </a:prstGeom>
              <a:blipFill>
                <a:blip r:embed="rId8"/>
                <a:stretch>
                  <a:fillRect/>
                </a:stretch>
              </a:blipFill>
            </p:spPr>
            <p:txBody>
              <a:bodyPr/>
              <a:lstStyle/>
              <a:p>
                <a:r>
                  <a:rPr lang="en-US">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a:off x="3069770" y="5145678"/>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1926057" y="5412553"/>
            <a:ext cx="1795444" cy="400110"/>
          </a:xfrm>
          <a:prstGeom prst="rect">
            <a:avLst/>
          </a:prstGeom>
          <a:noFill/>
        </p:spPr>
        <p:txBody>
          <a:bodyPr wrap="square">
            <a:spAutoFit/>
          </a:bodyPr>
          <a:lstStyle/>
          <a:p>
            <a:r>
              <a:rPr lang="es-CO" sz="2000" dirty="0"/>
              <a:t>El instrumento</a:t>
            </a:r>
            <a:endParaRPr lang="en-US" sz="2000" dirty="0"/>
          </a:p>
        </p:txBody>
      </p:sp>
      <p:sp>
        <p:nvSpPr>
          <p:cNvPr id="16" name="TextBox 15">
            <a:extLst>
              <a:ext uri="{FF2B5EF4-FFF2-40B4-BE49-F238E27FC236}">
                <a16:creationId xmlns:a16="http://schemas.microsoft.com/office/drawing/2014/main" id="{D2D4CB77-56E7-F990-3065-42452FF73804}"/>
              </a:ext>
            </a:extLst>
          </p:cNvPr>
          <p:cNvSpPr txBox="1"/>
          <p:nvPr/>
        </p:nvSpPr>
        <p:spPr>
          <a:xfrm>
            <a:off x="4893481" y="4684013"/>
            <a:ext cx="955155" cy="461665"/>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Riego</a:t>
            </a:r>
          </a:p>
        </p:txBody>
      </p:sp>
      <p:sp>
        <p:nvSpPr>
          <p:cNvPr id="18" name="TextBox 17">
            <a:extLst>
              <a:ext uri="{FF2B5EF4-FFF2-40B4-BE49-F238E27FC236}">
                <a16:creationId xmlns:a16="http://schemas.microsoft.com/office/drawing/2014/main" id="{E7D6887E-2176-E4A1-B708-A7A63ED0E003}"/>
              </a:ext>
            </a:extLst>
          </p:cNvPr>
          <p:cNvSpPr txBox="1"/>
          <p:nvPr/>
        </p:nvSpPr>
        <p:spPr>
          <a:xfrm>
            <a:off x="6984899" y="4797570"/>
            <a:ext cx="1626926"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Producción agrícola</a:t>
            </a:r>
          </a:p>
        </p:txBody>
      </p:sp>
      <p:sp>
        <p:nvSpPr>
          <p:cNvPr id="19" name="TextBox 18">
            <a:extLst>
              <a:ext uri="{FF2B5EF4-FFF2-40B4-BE49-F238E27FC236}">
                <a16:creationId xmlns:a16="http://schemas.microsoft.com/office/drawing/2014/main" id="{8FD54875-F6D7-3D75-4851-435563938A25}"/>
              </a:ext>
            </a:extLst>
          </p:cNvPr>
          <p:cNvSpPr txBox="1"/>
          <p:nvPr/>
        </p:nvSpPr>
        <p:spPr>
          <a:xfrm>
            <a:off x="2839898" y="3620253"/>
            <a:ext cx="3731363" cy="461665"/>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Características geográficas</a:t>
            </a:r>
          </a:p>
        </p:txBody>
      </p:sp>
      <p:sp>
        <p:nvSpPr>
          <p:cNvPr id="20" name="TextBox 19">
            <a:extLst>
              <a:ext uri="{FF2B5EF4-FFF2-40B4-BE49-F238E27FC236}">
                <a16:creationId xmlns:a16="http://schemas.microsoft.com/office/drawing/2014/main" id="{40C81859-C36C-BF7B-3C1E-E77B71F8852C}"/>
              </a:ext>
            </a:extLst>
          </p:cNvPr>
          <p:cNvSpPr txBox="1"/>
          <p:nvPr/>
        </p:nvSpPr>
        <p:spPr>
          <a:xfrm>
            <a:off x="5256043" y="6087644"/>
            <a:ext cx="2619150"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Habilidades</a:t>
            </a:r>
            <a:br>
              <a:rPr lang="es-CO" sz="2400" dirty="0">
                <a:solidFill>
                  <a:srgbClr val="00B0F0"/>
                </a:solidFill>
                <a:latin typeface="Times" panose="02020603050405020304" pitchFamily="18" charset="0"/>
                <a:cs typeface="Times" panose="02020603050405020304" pitchFamily="18" charset="0"/>
              </a:rPr>
            </a:br>
            <a:r>
              <a:rPr lang="es-CO" sz="2400" dirty="0">
                <a:solidFill>
                  <a:srgbClr val="00B0F0"/>
                </a:solidFill>
                <a:latin typeface="Times" panose="02020603050405020304" pitchFamily="18" charset="0"/>
                <a:cs typeface="Times" panose="02020603050405020304" pitchFamily="18" charset="0"/>
              </a:rPr>
              <a:t>Programa de apoyo</a:t>
            </a:r>
          </a:p>
        </p:txBody>
      </p:sp>
      <p:sp>
        <p:nvSpPr>
          <p:cNvPr id="21" name="TextBox 20">
            <a:extLst>
              <a:ext uri="{FF2B5EF4-FFF2-40B4-BE49-F238E27FC236}">
                <a16:creationId xmlns:a16="http://schemas.microsoft.com/office/drawing/2014/main" id="{77DF15D4-A71C-E47F-7422-F3918837C6CF}"/>
              </a:ext>
            </a:extLst>
          </p:cNvPr>
          <p:cNvSpPr txBox="1"/>
          <p:nvPr/>
        </p:nvSpPr>
        <p:spPr>
          <a:xfrm>
            <a:off x="1130060" y="5650078"/>
            <a:ext cx="2471457"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Disponibilidad de agua en subsuelos</a:t>
            </a:r>
          </a:p>
        </p:txBody>
      </p:sp>
    </p:spTree>
    <p:extLst>
      <p:ext uri="{BB962C8B-B14F-4D97-AF65-F5344CB8AC3E}">
        <p14:creationId xmlns:p14="http://schemas.microsoft.com/office/powerpoint/2010/main" val="1685596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CAC3A88-02C7-64F2-CB69-F34E8455C266}"/>
              </a:ext>
            </a:extLst>
          </p:cNvPr>
          <p:cNvGrpSpPr/>
          <p:nvPr/>
        </p:nvGrpSpPr>
        <p:grpSpPr>
          <a:xfrm>
            <a:off x="3629345" y="3646726"/>
            <a:ext cx="3147407" cy="1792684"/>
            <a:chOff x="3714399" y="4487827"/>
            <a:chExt cx="3147407" cy="1792684"/>
          </a:xfrm>
        </p:grpSpPr>
        <p:sp>
          <p:nvSpPr>
            <p:cNvPr id="6" name="Arrow: Right 5">
              <a:extLst>
                <a:ext uri="{FF2B5EF4-FFF2-40B4-BE49-F238E27FC236}">
                  <a16:creationId xmlns:a16="http://schemas.microsoft.com/office/drawing/2014/main" id="{F87E840D-4CB6-2CBD-AFB1-311A75367E12}"/>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664EEE8-5089-1704-AAA4-C15C6FBD1198}"/>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FCA2BDF2-ACD1-ECAD-F148-C3360390798F}"/>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B6BFA-D0F2-643C-DAF6-0BB3F35B1C20}"/>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5FA237-9CD5-CAA8-E684-50F5481DF396}"/>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(non observable)</a:t>
                  </a:r>
                </a:p>
              </p:txBody>
            </p:sp>
          </mc:Choice>
          <mc:Fallback xmlns="">
            <p:sp>
              <p:nvSpPr>
                <p:cNvPr id="10" name="TextBox 9">
                  <a:extLst>
                    <a:ext uri="{FF2B5EF4-FFF2-40B4-BE49-F238E27FC236}">
                      <a16:creationId xmlns:a16="http://schemas.microsoft.com/office/drawing/2014/main" id="{685FA237-9CD5-CAA8-E684-50F5481DF396}"/>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7"/>
                  <a:stretch>
                    <a:fillRect l="-2279"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D0CBF9-E046-B5B5-9CBF-9DED64D7E239}"/>
                    </a:ext>
                  </a:extLst>
                </p:cNvPr>
                <p:cNvSpPr txBox="1"/>
                <p:nvPr/>
              </p:nvSpPr>
              <p:spPr>
                <a:xfrm>
                  <a:off x="3726781" y="4534492"/>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1" name="TextBox 10">
                  <a:extLst>
                    <a:ext uri="{FF2B5EF4-FFF2-40B4-BE49-F238E27FC236}">
                      <a16:creationId xmlns:a16="http://schemas.microsoft.com/office/drawing/2014/main" id="{2AD0CBF9-E046-B5B5-9CBF-9DED64D7E239}"/>
                    </a:ext>
                  </a:extLst>
                </p:cNvPr>
                <p:cNvSpPr txBox="1">
                  <a:spLocks noRot="1" noChangeAspect="1" noMove="1" noResize="1" noEditPoints="1" noAdjustHandles="1" noChangeArrowheads="1" noChangeShapeType="1" noTextEdit="1"/>
                </p:cNvSpPr>
                <p:nvPr/>
              </p:nvSpPr>
              <p:spPr>
                <a:xfrm>
                  <a:off x="3726781" y="4534492"/>
                  <a:ext cx="805221" cy="584775"/>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721D0C-90A1-C9F1-9F6D-E9168031D7F0}"/>
                  </a:ext>
                </a:extLst>
              </p:cNvPr>
              <p:cNvSpPr txBox="1"/>
              <p:nvPr/>
            </p:nvSpPr>
            <p:spPr>
              <a:xfrm>
                <a:off x="3578842" y="2567226"/>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xmlns="">
          <p:sp>
            <p:nvSpPr>
              <p:cNvPr id="12" name="TextBox 11">
                <a:extLst>
                  <a:ext uri="{FF2B5EF4-FFF2-40B4-BE49-F238E27FC236}">
                    <a16:creationId xmlns:a16="http://schemas.microsoft.com/office/drawing/2014/main" id="{6F721D0C-90A1-C9F1-9F6D-E9168031D7F0}"/>
                  </a:ext>
                </a:extLst>
              </p:cNvPr>
              <p:cNvSpPr txBox="1">
                <a:spLocks noRot="1" noChangeAspect="1" noMove="1" noResize="1" noEditPoints="1" noAdjustHandles="1" noChangeArrowheads="1" noChangeShapeType="1" noTextEdit="1"/>
              </p:cNvSpPr>
              <p:nvPr/>
            </p:nvSpPr>
            <p:spPr>
              <a:xfrm>
                <a:off x="3578842" y="2567226"/>
                <a:ext cx="1376684" cy="861774"/>
              </a:xfrm>
              <a:prstGeom prst="rect">
                <a:avLst/>
              </a:prstGeom>
              <a:blipFill>
                <a:blip r:embed="rId9"/>
                <a:stretch>
                  <a:fillRect l="-11062" t="-8451" r="-3097" b="-9859"/>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E6F7FD9D-58D1-6B82-E980-213BF8030398}"/>
              </a:ext>
            </a:extLst>
          </p:cNvPr>
          <p:cNvSpPr/>
          <p:nvPr/>
        </p:nvSpPr>
        <p:spPr>
          <a:xfrm rot="2780886">
            <a:off x="3982078" y="3465784"/>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AA1772E-3D65-7F86-2F8F-E341DAEEE290}"/>
              </a:ext>
            </a:extLst>
          </p:cNvPr>
          <p:cNvSpPr/>
          <p:nvPr/>
        </p:nvSpPr>
        <p:spPr>
          <a:xfrm rot="1455295">
            <a:off x="4622338" y="3314339"/>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DBA0B97-B3F9-2588-4B51-1CD1921B7135}"/>
              </a:ext>
            </a:extLst>
          </p:cNvPr>
          <p:cNvSpPr txBox="1"/>
          <p:nvPr/>
        </p:nvSpPr>
        <p:spPr>
          <a:xfrm>
            <a:off x="6817643" y="3661696"/>
            <a:ext cx="2136913" cy="1200329"/>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Calificaciones en pruebas estandarizadas</a:t>
            </a:r>
          </a:p>
        </p:txBody>
      </p:sp>
      <p:sp>
        <p:nvSpPr>
          <p:cNvPr id="17" name="TextBox 16">
            <a:extLst>
              <a:ext uri="{FF2B5EF4-FFF2-40B4-BE49-F238E27FC236}">
                <a16:creationId xmlns:a16="http://schemas.microsoft.com/office/drawing/2014/main" id="{372A991D-13D5-78D0-047B-2D967F5FADE7}"/>
              </a:ext>
            </a:extLst>
          </p:cNvPr>
          <p:cNvSpPr txBox="1"/>
          <p:nvPr/>
        </p:nvSpPr>
        <p:spPr>
          <a:xfrm>
            <a:off x="3969829" y="1867548"/>
            <a:ext cx="4476719"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Presupuesto del colegio</a:t>
            </a:r>
            <a:br>
              <a:rPr lang="es-CO" sz="2400" dirty="0">
                <a:solidFill>
                  <a:srgbClr val="00B0F0"/>
                </a:solidFill>
                <a:latin typeface="Times" panose="02020603050405020304" pitchFamily="18" charset="0"/>
                <a:cs typeface="Times" panose="02020603050405020304" pitchFamily="18" charset="0"/>
              </a:rPr>
            </a:br>
            <a:r>
              <a:rPr lang="es-CO" sz="2400" dirty="0">
                <a:solidFill>
                  <a:srgbClr val="00B0F0"/>
                </a:solidFill>
                <a:latin typeface="Times" panose="02020603050405020304" pitchFamily="18" charset="0"/>
                <a:cs typeface="Times" panose="02020603050405020304" pitchFamily="18" charset="0"/>
              </a:rPr>
              <a:t>Características de los estudiantes</a:t>
            </a:r>
          </a:p>
        </p:txBody>
      </p:sp>
      <p:sp>
        <p:nvSpPr>
          <p:cNvPr id="18" name="TextBox 17">
            <a:extLst>
              <a:ext uri="{FF2B5EF4-FFF2-40B4-BE49-F238E27FC236}">
                <a16:creationId xmlns:a16="http://schemas.microsoft.com/office/drawing/2014/main" id="{A6E08980-9904-D3DD-A929-1A830D6F2D1D}"/>
              </a:ext>
            </a:extLst>
          </p:cNvPr>
          <p:cNvSpPr txBox="1"/>
          <p:nvPr/>
        </p:nvSpPr>
        <p:spPr>
          <a:xfrm>
            <a:off x="3841344" y="5403262"/>
            <a:ext cx="3749901" cy="1200329"/>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Calidad del profesor y de los estudiantes</a:t>
            </a:r>
          </a:p>
          <a:p>
            <a:r>
              <a:rPr lang="es-CO" sz="2400" dirty="0">
                <a:solidFill>
                  <a:srgbClr val="00B0F0"/>
                </a:solidFill>
                <a:latin typeface="Times" panose="02020603050405020304" pitchFamily="18" charset="0"/>
                <a:cs typeface="Times" panose="02020603050405020304" pitchFamily="18" charset="0"/>
              </a:rPr>
              <a:t>Calidad y reglas del colegio</a:t>
            </a:r>
          </a:p>
        </p:txBody>
      </p:sp>
      <p:sp>
        <p:nvSpPr>
          <p:cNvPr id="3" name="Marcador de texto 1">
            <a:extLst>
              <a:ext uri="{FF2B5EF4-FFF2-40B4-BE49-F238E27FC236}">
                <a16:creationId xmlns:a16="http://schemas.microsoft.com/office/drawing/2014/main" id="{4581B6BE-86D3-6879-781D-3DAA9AEB9777}"/>
              </a:ext>
            </a:extLst>
          </p:cNvPr>
          <p:cNvSpPr txBox="1">
            <a:spLocks/>
          </p:cNvSpPr>
          <p:nvPr/>
        </p:nvSpPr>
        <p:spPr>
          <a:xfrm>
            <a:off x="2518651" y="327212"/>
            <a:ext cx="8516202" cy="4445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b="1" dirty="0"/>
              <a:t>Otra Aplicación El efecto del tamaño de clase sobre el aprendizaje de los estudiantes</a:t>
            </a:r>
          </a:p>
          <a:p>
            <a:endParaRPr lang="es-CO" dirty="0"/>
          </a:p>
        </p:txBody>
      </p:sp>
      <p:sp>
        <p:nvSpPr>
          <p:cNvPr id="25" name="TextBox 24">
            <a:extLst>
              <a:ext uri="{FF2B5EF4-FFF2-40B4-BE49-F238E27FC236}">
                <a16:creationId xmlns:a16="http://schemas.microsoft.com/office/drawing/2014/main" id="{AE26F5AC-2EAB-F3BA-C538-3DC4563589A5}"/>
              </a:ext>
            </a:extLst>
          </p:cNvPr>
          <p:cNvSpPr txBox="1"/>
          <p:nvPr/>
        </p:nvSpPr>
        <p:spPr>
          <a:xfrm>
            <a:off x="2996257" y="4093916"/>
            <a:ext cx="1464266" cy="707886"/>
          </a:xfrm>
          <a:prstGeom prst="rect">
            <a:avLst/>
          </a:prstGeom>
          <a:noFill/>
        </p:spPr>
        <p:txBody>
          <a:bodyPr wrap="square" rtlCol="0">
            <a:spAutoFit/>
          </a:bodyPr>
          <a:lstStyle/>
          <a:p>
            <a:r>
              <a:rPr lang="es-CO" sz="2000" dirty="0">
                <a:solidFill>
                  <a:srgbClr val="00B0F0"/>
                </a:solidFill>
                <a:latin typeface="Times" panose="02020603050405020304" pitchFamily="18" charset="0"/>
                <a:cs typeface="Times" panose="02020603050405020304" pitchFamily="18" charset="0"/>
              </a:rPr>
              <a:t>Tamaño de clase</a:t>
            </a:r>
          </a:p>
        </p:txBody>
      </p:sp>
    </p:spTree>
    <p:extLst>
      <p:ext uri="{BB962C8B-B14F-4D97-AF65-F5344CB8AC3E}">
        <p14:creationId xmlns:p14="http://schemas.microsoft.com/office/powerpoint/2010/main" val="238877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CAC3A88-02C7-64F2-CB69-F34E8455C266}"/>
              </a:ext>
            </a:extLst>
          </p:cNvPr>
          <p:cNvGrpSpPr/>
          <p:nvPr/>
        </p:nvGrpSpPr>
        <p:grpSpPr>
          <a:xfrm>
            <a:off x="3629345" y="3646726"/>
            <a:ext cx="3147407" cy="1823462"/>
            <a:chOff x="3714399" y="4487827"/>
            <a:chExt cx="3147407" cy="1823462"/>
          </a:xfrm>
        </p:grpSpPr>
        <p:sp>
          <p:nvSpPr>
            <p:cNvPr id="6" name="Arrow: Right 5">
              <a:extLst>
                <a:ext uri="{FF2B5EF4-FFF2-40B4-BE49-F238E27FC236}">
                  <a16:creationId xmlns:a16="http://schemas.microsoft.com/office/drawing/2014/main" id="{F87E840D-4CB6-2CBD-AFB1-311A75367E12}"/>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664EEE8-5089-1704-AAA4-C15C6FBD1198}"/>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FCA2BDF2-ACD1-ECAD-F148-C3360390798F}"/>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3B6BFA-D0F2-643C-DAF6-0BB3F35B1C20}"/>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85FA237-9CD5-CAA8-E684-50F5481DF396}"/>
                    </a:ext>
                  </a:extLst>
                </p:cNvPr>
                <p:cNvSpPr txBox="1"/>
                <p:nvPr/>
              </p:nvSpPr>
              <p:spPr>
                <a:xfrm>
                  <a:off x="3714399" y="5418737"/>
                  <a:ext cx="2136913" cy="892552"/>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br>
                    <a:rPr lang="es-CO" sz="3200" dirty="0"/>
                  </a:br>
                  <a:r>
                    <a:rPr lang="es-CO" sz="2000" dirty="0"/>
                    <a:t>(no observable)</a:t>
                  </a:r>
                </a:p>
              </p:txBody>
            </p:sp>
          </mc:Choice>
          <mc:Fallback>
            <p:sp>
              <p:nvSpPr>
                <p:cNvPr id="10" name="TextBox 9">
                  <a:extLst>
                    <a:ext uri="{FF2B5EF4-FFF2-40B4-BE49-F238E27FC236}">
                      <a16:creationId xmlns:a16="http://schemas.microsoft.com/office/drawing/2014/main" id="{685FA237-9CD5-CAA8-E684-50F5481DF396}"/>
                    </a:ext>
                  </a:extLst>
                </p:cNvPr>
                <p:cNvSpPr txBox="1">
                  <a:spLocks noRot="1" noChangeAspect="1" noMove="1" noResize="1" noEditPoints="1" noAdjustHandles="1" noChangeArrowheads="1" noChangeShapeType="1" noTextEdit="1"/>
                </p:cNvSpPr>
                <p:nvPr/>
              </p:nvSpPr>
              <p:spPr>
                <a:xfrm>
                  <a:off x="3714399" y="5418737"/>
                  <a:ext cx="2136913" cy="892552"/>
                </a:xfrm>
                <a:prstGeom prst="rect">
                  <a:avLst/>
                </a:prstGeom>
                <a:blipFill>
                  <a:blip r:embed="rId7"/>
                  <a:stretch>
                    <a:fillRect l="-2849" b="-11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D0CBF9-E046-B5B5-9CBF-9DED64D7E239}"/>
                    </a:ext>
                  </a:extLst>
                </p:cNvPr>
                <p:cNvSpPr txBox="1"/>
                <p:nvPr/>
              </p:nvSpPr>
              <p:spPr>
                <a:xfrm>
                  <a:off x="3726781" y="4534492"/>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1" name="TextBox 10">
                  <a:extLst>
                    <a:ext uri="{FF2B5EF4-FFF2-40B4-BE49-F238E27FC236}">
                      <a16:creationId xmlns:a16="http://schemas.microsoft.com/office/drawing/2014/main" id="{2AD0CBF9-E046-B5B5-9CBF-9DED64D7E239}"/>
                    </a:ext>
                  </a:extLst>
                </p:cNvPr>
                <p:cNvSpPr txBox="1">
                  <a:spLocks noRot="1" noChangeAspect="1" noMove="1" noResize="1" noEditPoints="1" noAdjustHandles="1" noChangeArrowheads="1" noChangeShapeType="1" noTextEdit="1"/>
                </p:cNvSpPr>
                <p:nvPr/>
              </p:nvSpPr>
              <p:spPr>
                <a:xfrm>
                  <a:off x="3726781" y="4534492"/>
                  <a:ext cx="805221" cy="584775"/>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F721D0C-90A1-C9F1-9F6D-E9168031D7F0}"/>
                  </a:ext>
                </a:extLst>
              </p:cNvPr>
              <p:cNvSpPr txBox="1"/>
              <p:nvPr/>
            </p:nvSpPr>
            <p:spPr>
              <a:xfrm>
                <a:off x="3407434" y="2567226"/>
                <a:ext cx="1548092" cy="892552"/>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a:t>
                </a:r>
                <a:r>
                  <a:rPr lang="es-CO" sz="2000" dirty="0"/>
                  <a:t>observable</a:t>
                </a:r>
                <a:r>
                  <a:rPr lang="es-CO" dirty="0"/>
                  <a:t>)</a:t>
                </a:r>
              </a:p>
            </p:txBody>
          </p:sp>
        </mc:Choice>
        <mc:Fallback>
          <p:sp>
            <p:nvSpPr>
              <p:cNvPr id="12" name="TextBox 11">
                <a:extLst>
                  <a:ext uri="{FF2B5EF4-FFF2-40B4-BE49-F238E27FC236}">
                    <a16:creationId xmlns:a16="http://schemas.microsoft.com/office/drawing/2014/main" id="{6F721D0C-90A1-C9F1-9F6D-E9168031D7F0}"/>
                  </a:ext>
                </a:extLst>
              </p:cNvPr>
              <p:cNvSpPr txBox="1">
                <a:spLocks noRot="1" noChangeAspect="1" noMove="1" noResize="1" noEditPoints="1" noAdjustHandles="1" noChangeArrowheads="1" noChangeShapeType="1" noTextEdit="1"/>
              </p:cNvSpPr>
              <p:nvPr/>
            </p:nvSpPr>
            <p:spPr>
              <a:xfrm>
                <a:off x="3407434" y="2567226"/>
                <a:ext cx="1548092" cy="892552"/>
              </a:xfrm>
              <a:prstGeom prst="rect">
                <a:avLst/>
              </a:prstGeom>
              <a:blipFill>
                <a:blip r:embed="rId9"/>
                <a:stretch>
                  <a:fillRect l="-3543" b="-10884"/>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E6F7FD9D-58D1-6B82-E980-213BF8030398}"/>
              </a:ext>
            </a:extLst>
          </p:cNvPr>
          <p:cNvSpPr/>
          <p:nvPr/>
        </p:nvSpPr>
        <p:spPr>
          <a:xfrm rot="2780886">
            <a:off x="3982078" y="3465784"/>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AA1772E-3D65-7F86-2F8F-E341DAEEE290}"/>
              </a:ext>
            </a:extLst>
          </p:cNvPr>
          <p:cNvSpPr/>
          <p:nvPr/>
        </p:nvSpPr>
        <p:spPr>
          <a:xfrm rot="1455295">
            <a:off x="4622338" y="3314339"/>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D6A0E8-A6CA-A35B-0F75-2F7544525F75}"/>
              </a:ext>
            </a:extLst>
          </p:cNvPr>
          <p:cNvSpPr txBox="1"/>
          <p:nvPr/>
        </p:nvSpPr>
        <p:spPr>
          <a:xfrm>
            <a:off x="2996257" y="4093916"/>
            <a:ext cx="1464266" cy="707886"/>
          </a:xfrm>
          <a:prstGeom prst="rect">
            <a:avLst/>
          </a:prstGeom>
          <a:noFill/>
        </p:spPr>
        <p:txBody>
          <a:bodyPr wrap="square" rtlCol="0">
            <a:spAutoFit/>
          </a:bodyPr>
          <a:lstStyle/>
          <a:p>
            <a:r>
              <a:rPr lang="es-CO" sz="2000" dirty="0">
                <a:solidFill>
                  <a:srgbClr val="00B0F0"/>
                </a:solidFill>
                <a:latin typeface="Times" panose="02020603050405020304" pitchFamily="18" charset="0"/>
                <a:cs typeface="Times" panose="02020603050405020304" pitchFamily="18" charset="0"/>
              </a:rPr>
              <a:t>Tamaño de clase</a:t>
            </a:r>
          </a:p>
        </p:txBody>
      </p:sp>
      <p:sp>
        <p:nvSpPr>
          <p:cNvPr id="16" name="TextBox 15">
            <a:extLst>
              <a:ext uri="{FF2B5EF4-FFF2-40B4-BE49-F238E27FC236}">
                <a16:creationId xmlns:a16="http://schemas.microsoft.com/office/drawing/2014/main" id="{3DBA0B97-B3F9-2588-4B51-1CD1921B7135}"/>
              </a:ext>
            </a:extLst>
          </p:cNvPr>
          <p:cNvSpPr txBox="1"/>
          <p:nvPr/>
        </p:nvSpPr>
        <p:spPr>
          <a:xfrm>
            <a:off x="6817643" y="3661696"/>
            <a:ext cx="2136913" cy="1200329"/>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Calificaciones en pruebas estandarizadas</a:t>
            </a:r>
          </a:p>
        </p:txBody>
      </p:sp>
      <p:sp>
        <p:nvSpPr>
          <p:cNvPr id="17" name="TextBox 16">
            <a:extLst>
              <a:ext uri="{FF2B5EF4-FFF2-40B4-BE49-F238E27FC236}">
                <a16:creationId xmlns:a16="http://schemas.microsoft.com/office/drawing/2014/main" id="{372A991D-13D5-78D0-047B-2D967F5FADE7}"/>
              </a:ext>
            </a:extLst>
          </p:cNvPr>
          <p:cNvSpPr txBox="1"/>
          <p:nvPr/>
        </p:nvSpPr>
        <p:spPr>
          <a:xfrm>
            <a:off x="3969829" y="1867548"/>
            <a:ext cx="4476719"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Presupuesto del colegio</a:t>
            </a:r>
            <a:br>
              <a:rPr lang="es-CO" sz="2400" dirty="0">
                <a:solidFill>
                  <a:srgbClr val="00B0F0"/>
                </a:solidFill>
                <a:latin typeface="Times" panose="02020603050405020304" pitchFamily="18" charset="0"/>
                <a:cs typeface="Times" panose="02020603050405020304" pitchFamily="18" charset="0"/>
              </a:rPr>
            </a:br>
            <a:r>
              <a:rPr lang="es-CO" sz="2400" dirty="0">
                <a:solidFill>
                  <a:srgbClr val="00B0F0"/>
                </a:solidFill>
                <a:latin typeface="Times" panose="02020603050405020304" pitchFamily="18" charset="0"/>
                <a:cs typeface="Times" panose="02020603050405020304" pitchFamily="18" charset="0"/>
              </a:rPr>
              <a:t>Características de los estudiantes</a:t>
            </a:r>
          </a:p>
        </p:txBody>
      </p:sp>
      <p:sp>
        <p:nvSpPr>
          <p:cNvPr id="18" name="TextBox 17">
            <a:extLst>
              <a:ext uri="{FF2B5EF4-FFF2-40B4-BE49-F238E27FC236}">
                <a16:creationId xmlns:a16="http://schemas.microsoft.com/office/drawing/2014/main" id="{A6E08980-9904-D3DD-A929-1A830D6F2D1D}"/>
              </a:ext>
            </a:extLst>
          </p:cNvPr>
          <p:cNvSpPr txBox="1"/>
          <p:nvPr/>
        </p:nvSpPr>
        <p:spPr>
          <a:xfrm>
            <a:off x="3841344" y="5403262"/>
            <a:ext cx="3749901" cy="1200329"/>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Calidad del profesor y de los estudiantes</a:t>
            </a:r>
          </a:p>
          <a:p>
            <a:r>
              <a:rPr lang="es-CO" sz="2400" dirty="0">
                <a:solidFill>
                  <a:srgbClr val="00B0F0"/>
                </a:solidFill>
                <a:latin typeface="Times" panose="02020603050405020304" pitchFamily="18" charset="0"/>
                <a:cs typeface="Times" panose="02020603050405020304" pitchFamily="18" charset="0"/>
              </a:rPr>
              <a:t>Calidad y reglas del colegio</a:t>
            </a:r>
          </a:p>
        </p:txBody>
      </p:sp>
      <p:sp>
        <p:nvSpPr>
          <p:cNvPr id="3" name="Marcador de texto 1">
            <a:extLst>
              <a:ext uri="{FF2B5EF4-FFF2-40B4-BE49-F238E27FC236}">
                <a16:creationId xmlns:a16="http://schemas.microsoft.com/office/drawing/2014/main" id="{4581B6BE-86D3-6879-781D-3DAA9AEB9777}"/>
              </a:ext>
            </a:extLst>
          </p:cNvPr>
          <p:cNvSpPr txBox="1">
            <a:spLocks/>
          </p:cNvSpPr>
          <p:nvPr/>
        </p:nvSpPr>
        <p:spPr>
          <a:xfrm>
            <a:off x="2518651" y="327212"/>
            <a:ext cx="8516202" cy="4445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b="1" dirty="0"/>
              <a:t>Otra Aplicación El efecto del tamaño de clase sobre el aprendizaje de los estudiantes</a:t>
            </a:r>
          </a:p>
          <a:p>
            <a:endParaRPr lang="es-CO"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8F235CE-44AC-0D93-F805-E225A59F5C7A}"/>
                  </a:ext>
                </a:extLst>
              </p:cNvPr>
              <p:cNvSpPr txBox="1"/>
              <p:nvPr/>
            </p:nvSpPr>
            <p:spPr>
              <a:xfrm>
                <a:off x="1560882" y="3728470"/>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xmlns="">
          <p:sp>
            <p:nvSpPr>
              <p:cNvPr id="21" name="TextBox 20">
                <a:extLst>
                  <a:ext uri="{FF2B5EF4-FFF2-40B4-BE49-F238E27FC236}">
                    <a16:creationId xmlns:a16="http://schemas.microsoft.com/office/drawing/2014/main" id="{28F235CE-44AC-0D93-F805-E225A59F5C7A}"/>
                  </a:ext>
                </a:extLst>
              </p:cNvPr>
              <p:cNvSpPr txBox="1">
                <a:spLocks noRot="1" noChangeAspect="1" noMove="1" noResize="1" noEditPoints="1" noAdjustHandles="1" noChangeArrowheads="1" noChangeShapeType="1" noTextEdit="1"/>
              </p:cNvSpPr>
              <p:nvPr/>
            </p:nvSpPr>
            <p:spPr>
              <a:xfrm>
                <a:off x="1560882" y="3728470"/>
                <a:ext cx="805221" cy="584775"/>
              </a:xfrm>
              <a:prstGeom prst="rect">
                <a:avLst/>
              </a:prstGeom>
              <a:blipFill>
                <a:blip r:embed="rId10"/>
                <a:stretch>
                  <a:fillRect/>
                </a:stretch>
              </a:blipFill>
            </p:spPr>
            <p:txBody>
              <a:bodyPr/>
              <a:lstStyle/>
              <a:p>
                <a:r>
                  <a:rPr lang="en-US">
                    <a:noFill/>
                  </a:rPr>
                  <a:t> </a:t>
                </a:r>
              </a:p>
            </p:txBody>
          </p:sp>
        </mc:Fallback>
      </mc:AlternateContent>
      <p:sp>
        <p:nvSpPr>
          <p:cNvPr id="22" name="Arrow: Right 21">
            <a:extLst>
              <a:ext uri="{FF2B5EF4-FFF2-40B4-BE49-F238E27FC236}">
                <a16:creationId xmlns:a16="http://schemas.microsoft.com/office/drawing/2014/main" id="{1166EB3D-C516-E1B4-0D2E-9D0DC75BB2EB}"/>
              </a:ext>
            </a:extLst>
          </p:cNvPr>
          <p:cNvSpPr/>
          <p:nvPr/>
        </p:nvSpPr>
        <p:spPr>
          <a:xfrm>
            <a:off x="2297373" y="3885120"/>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9FABBA2-ADC8-EC92-E24C-34479BE00578}"/>
              </a:ext>
            </a:extLst>
          </p:cNvPr>
          <p:cNvSpPr txBox="1"/>
          <p:nvPr/>
        </p:nvSpPr>
        <p:spPr>
          <a:xfrm>
            <a:off x="1033676" y="4389520"/>
            <a:ext cx="1795444"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Regla de Maimónides</a:t>
            </a:r>
          </a:p>
        </p:txBody>
      </p:sp>
      <p:sp>
        <p:nvSpPr>
          <p:cNvPr id="24" name="TextBox 23">
            <a:extLst>
              <a:ext uri="{FF2B5EF4-FFF2-40B4-BE49-F238E27FC236}">
                <a16:creationId xmlns:a16="http://schemas.microsoft.com/office/drawing/2014/main" id="{CD327377-6314-FAC4-834B-FB9B78B324B1}"/>
              </a:ext>
            </a:extLst>
          </p:cNvPr>
          <p:cNvSpPr txBox="1"/>
          <p:nvPr/>
        </p:nvSpPr>
        <p:spPr>
          <a:xfrm>
            <a:off x="1006746" y="4064873"/>
            <a:ext cx="1795444" cy="400110"/>
          </a:xfrm>
          <a:prstGeom prst="rect">
            <a:avLst/>
          </a:prstGeom>
          <a:noFill/>
        </p:spPr>
        <p:txBody>
          <a:bodyPr wrap="square">
            <a:spAutoFit/>
          </a:bodyPr>
          <a:lstStyle/>
          <a:p>
            <a:r>
              <a:rPr lang="es-CO" sz="2000" dirty="0"/>
              <a:t>El instrumento</a:t>
            </a:r>
            <a:endParaRPr lang="en-US" sz="2000" dirty="0"/>
          </a:p>
        </p:txBody>
      </p:sp>
    </p:spTree>
    <p:extLst>
      <p:ext uri="{BB962C8B-B14F-4D97-AF65-F5344CB8AC3E}">
        <p14:creationId xmlns:p14="http://schemas.microsoft.com/office/powerpoint/2010/main" val="4244609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EA14-1671-7E81-C2DB-958271F8A19E}"/>
              </a:ext>
            </a:extLst>
          </p:cNvPr>
          <p:cNvSpPr>
            <a:spLocks noGrp="1"/>
          </p:cNvSpPr>
          <p:nvPr>
            <p:ph type="title"/>
          </p:nvPr>
        </p:nvSpPr>
        <p:spPr>
          <a:xfrm>
            <a:off x="2553418" y="112142"/>
            <a:ext cx="9954883" cy="710791"/>
          </a:xfrm>
        </p:spPr>
        <p:txBody>
          <a:bodyPr/>
          <a:lstStyle/>
          <a:p>
            <a:r>
              <a:rPr lang="es-ES" sz="3200" b="1" dirty="0"/>
              <a:t>La regla de Maimónides para predecir el tamaño de clase</a:t>
            </a:r>
          </a:p>
        </p:txBody>
      </p:sp>
      <p:sp>
        <p:nvSpPr>
          <p:cNvPr id="3" name="Content Placeholder 2">
            <a:extLst>
              <a:ext uri="{FF2B5EF4-FFF2-40B4-BE49-F238E27FC236}">
                <a16:creationId xmlns:a16="http://schemas.microsoft.com/office/drawing/2014/main" id="{31932D50-137E-1DCD-A1B7-F3CDC17BC31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D1E3138-AEA0-2E36-BA51-9B8A211733D5}"/>
              </a:ext>
            </a:extLst>
          </p:cNvPr>
          <p:cNvSpPr>
            <a:spLocks noGrp="1"/>
          </p:cNvSpPr>
          <p:nvPr>
            <p:ph type="sldNum" sz="quarter" idx="8"/>
          </p:nvPr>
        </p:nvSpPr>
        <p:spPr/>
        <p:txBody>
          <a:bodyPr/>
          <a:lstStyle/>
          <a:p>
            <a:pPr lvl="0"/>
            <a:endParaRPr lang="es-ES" dirty="0"/>
          </a:p>
        </p:txBody>
      </p:sp>
      <p:pic>
        <p:nvPicPr>
          <p:cNvPr id="6" name="Picture 5">
            <a:extLst>
              <a:ext uri="{FF2B5EF4-FFF2-40B4-BE49-F238E27FC236}">
                <a16:creationId xmlns:a16="http://schemas.microsoft.com/office/drawing/2014/main" id="{83076525-F5D1-C463-8DB6-7EF3D304DB71}"/>
              </a:ext>
            </a:extLst>
          </p:cNvPr>
          <p:cNvPicPr>
            <a:picLocks noChangeAspect="1"/>
          </p:cNvPicPr>
          <p:nvPr/>
        </p:nvPicPr>
        <p:blipFill>
          <a:blip r:embed="rId2"/>
          <a:stretch>
            <a:fillRect/>
          </a:stretch>
        </p:blipFill>
        <p:spPr>
          <a:xfrm>
            <a:off x="1825678" y="795515"/>
            <a:ext cx="8391292" cy="6044223"/>
          </a:xfrm>
          <a:prstGeom prst="rect">
            <a:avLst/>
          </a:prstGeom>
        </p:spPr>
      </p:pic>
    </p:spTree>
    <p:extLst>
      <p:ext uri="{BB962C8B-B14F-4D97-AF65-F5344CB8AC3E}">
        <p14:creationId xmlns:p14="http://schemas.microsoft.com/office/powerpoint/2010/main" val="3083234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69522" y="328444"/>
            <a:ext cx="8516202" cy="444500"/>
          </a:xfrm>
        </p:spPr>
        <p:txBody>
          <a:bodyPr/>
          <a:lstStyle/>
          <a:p>
            <a:r>
              <a:rPr lang="es-ES" dirty="0"/>
              <a:t>¿Como encontrar un buen instrumento?</a:t>
            </a:r>
            <a:endParaRPr lang="es-CO" dirty="0"/>
          </a:p>
        </p:txBody>
      </p:sp>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224288" y="1518250"/>
            <a:ext cx="10325820" cy="4873284"/>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panose="02020603050405020304" pitchFamily="18" charset="0"/>
                <a:cs typeface="Times" panose="02020603050405020304" pitchFamily="18" charset="0"/>
              </a:rPr>
              <a:t> </a:t>
            </a:r>
            <a:r>
              <a:rPr lang="es-ES" sz="2400" dirty="0">
                <a:latin typeface="Times" panose="02020603050405020304" pitchFamily="18" charset="0"/>
                <a:cs typeface="Times" panose="02020603050405020304" pitchFamily="18" charset="0"/>
              </a:rPr>
              <a:t>Puede provenir de: </a:t>
            </a:r>
          </a:p>
          <a:p>
            <a:pPr>
              <a:spcAft>
                <a:spcPts val="1200"/>
              </a:spcAft>
              <a:buFont typeface="Wingdings" panose="05000000000000000000" pitchFamily="2" charset="2"/>
              <a:buChar char="v"/>
            </a:pPr>
            <a:r>
              <a:rPr lang="es-ES" sz="2400" dirty="0">
                <a:latin typeface="Times" panose="02020603050405020304" pitchFamily="18" charset="0"/>
                <a:cs typeface="Times" panose="02020603050405020304" pitchFamily="18" charset="0"/>
              </a:rPr>
              <a:t>Condiciones técnicas (como agua subterránea) </a:t>
            </a:r>
          </a:p>
          <a:p>
            <a:pPr>
              <a:spcAft>
                <a:spcPts val="1200"/>
              </a:spcAft>
              <a:buFont typeface="Wingdings" panose="05000000000000000000" pitchFamily="2" charset="2"/>
              <a:buChar char="v"/>
            </a:pPr>
            <a:r>
              <a:rPr lang="es-ES" sz="2400" dirty="0">
                <a:latin typeface="Times" panose="02020603050405020304" pitchFamily="18" charset="0"/>
                <a:cs typeface="Times" panose="02020603050405020304" pitchFamily="18" charset="0"/>
              </a:rPr>
              <a:t>Una regla ad hoc (como la regla Maimónides sobre el tamaño de la clase), </a:t>
            </a:r>
          </a:p>
          <a:p>
            <a:pPr>
              <a:spcAft>
                <a:spcPts val="1200"/>
              </a:spcAft>
              <a:buFont typeface="Wingdings" panose="05000000000000000000" pitchFamily="2" charset="2"/>
              <a:buChar char="v"/>
            </a:pPr>
            <a:r>
              <a:rPr lang="es-ES" sz="2400" dirty="0">
                <a:latin typeface="Times" panose="02020603050405020304" pitchFamily="18" charset="0"/>
                <a:cs typeface="Times" panose="02020603050405020304" pitchFamily="18" charset="0"/>
              </a:rPr>
              <a:t>Variaciones lejanas (precios  o choque de demanda en un mercado global).</a:t>
            </a:r>
          </a:p>
          <a:p>
            <a:pPr>
              <a:spcAft>
                <a:spcPts val="1200"/>
              </a:spcAft>
            </a:pPr>
            <a:endParaRPr lang="es-ES" sz="2400" dirty="0">
              <a:latin typeface="Times" panose="02020603050405020304" pitchFamily="18" charset="0"/>
              <a:cs typeface="Times" panose="02020603050405020304" pitchFamily="18" charset="0"/>
            </a:endParaRPr>
          </a:p>
          <a:p>
            <a:pPr>
              <a:spcAft>
                <a:spcPts val="1200"/>
              </a:spcAft>
            </a:pPr>
            <a:r>
              <a:rPr lang="es-ES" sz="2400" dirty="0">
                <a:latin typeface="Times" panose="02020603050405020304" pitchFamily="18" charset="0"/>
                <a:cs typeface="Times" panose="02020603050405020304" pitchFamily="18" charset="0"/>
              </a:rPr>
              <a:t>En todo caso, debe </a:t>
            </a:r>
            <a:r>
              <a:rPr lang="es-ES" sz="2400" u="sng" dirty="0">
                <a:latin typeface="Times" panose="02020603050405020304" pitchFamily="18" charset="0"/>
                <a:cs typeface="Times" panose="02020603050405020304" pitchFamily="18" charset="0"/>
              </a:rPr>
              <a:t>provenir de “lejos” </a:t>
            </a:r>
            <a:r>
              <a:rPr lang="es-ES" sz="2400" dirty="0">
                <a:latin typeface="Times" panose="02020603050405020304" pitchFamily="18" charset="0"/>
                <a:cs typeface="Times" panose="02020603050405020304" pitchFamily="18" charset="0"/>
              </a:rPr>
              <a:t>para que sea creíble que no tenga muchas relaciones con las otras variables de decisión de la unidad de observación.</a:t>
            </a:r>
          </a:p>
          <a:p>
            <a:pPr>
              <a:spcAft>
                <a:spcPts val="1200"/>
              </a:spcAft>
            </a:pPr>
            <a:r>
              <a:rPr lang="es-ES" sz="2400" dirty="0">
                <a:latin typeface="Times" panose="02020603050405020304" pitchFamily="18" charset="0"/>
                <a:cs typeface="Times" panose="02020603050405020304" pitchFamily="18" charset="0"/>
              </a:rPr>
              <a:t>¡Por esto la evaluación de impacto requiere conocer el contexto y creatividad!</a:t>
            </a:r>
            <a:endParaRPr lang="es-CO"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72949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5015" y="197449"/>
            <a:ext cx="9368209" cy="444500"/>
          </a:xfrm>
        </p:spPr>
        <p:txBody>
          <a:bodyPr/>
          <a:lstStyle/>
          <a:p>
            <a:r>
              <a:rPr lang="es-CO" dirty="0"/>
              <a:t>Otro ejemplo concreto: Instrumentación de la Fertilidad con el </a:t>
            </a:r>
            <a:r>
              <a:rPr lang="es-CO" u="sng" dirty="0"/>
              <a:t>Éxito</a:t>
            </a:r>
            <a:r>
              <a:rPr lang="es-CO" dirty="0"/>
              <a:t> de la Fecundación in Vitro (FIV)</a:t>
            </a:r>
          </a:p>
          <a:p>
            <a:endParaRPr lang="es-CO" dirty="0"/>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611946" y="1169056"/>
            <a:ext cx="10683611" cy="2451882"/>
          </a:xfrm>
        </p:spPr>
        <p:txBody>
          <a:bodyPr/>
          <a:lstStyle/>
          <a:p>
            <a:pPr algn="just">
              <a:spcAft>
                <a:spcPts val="1200"/>
              </a:spcAft>
            </a:pPr>
            <a:r>
              <a:rPr lang="es-CO" sz="2400" dirty="0" err="1">
                <a:latin typeface="Times New Roman" panose="02020603050405020304" pitchFamily="18" charset="0"/>
                <a:cs typeface="Times New Roman" panose="02020603050405020304" pitchFamily="18" charset="0"/>
              </a:rPr>
              <a:t>Lundborg</a:t>
            </a:r>
            <a:r>
              <a:rPr lang="es-CO" sz="2400" dirty="0">
                <a:latin typeface="Times New Roman" panose="02020603050405020304" pitchFamily="18" charset="0"/>
                <a:cs typeface="Times New Roman" panose="02020603050405020304" pitchFamily="18" charset="0"/>
              </a:rPr>
              <a:t> et al. quieren entender el efecto de tener hijos sobre salario, empleo, horas de trabajo, depresión y divorcios. </a:t>
            </a:r>
          </a:p>
          <a:p>
            <a:pPr algn="just">
              <a:spcAft>
                <a:spcPts val="1200"/>
              </a:spcAft>
            </a:pPr>
            <a:r>
              <a:rPr lang="es-CO" sz="2400" dirty="0">
                <a:latin typeface="Times New Roman" panose="02020603050405020304" pitchFamily="18" charset="0"/>
                <a:cs typeface="Times New Roman" panose="02020603050405020304" pitchFamily="18" charset="0"/>
              </a:rPr>
              <a:t>Pero los hogares que tienen y los que no tienen hijos difieren de varias maneras que pueden estar relacionadas con resultados laborales</a:t>
            </a:r>
          </a:p>
          <a:p>
            <a:pPr algn="just">
              <a:spcAft>
                <a:spcPts val="1200"/>
              </a:spcAft>
            </a:pPr>
            <a:r>
              <a:rPr lang="es-CO" sz="2400" dirty="0">
                <a:latin typeface="Times New Roman" panose="02020603050405020304" pitchFamily="18" charset="0"/>
                <a:cs typeface="Times New Roman" panose="02020603050405020304" pitchFamily="18" charset="0"/>
              </a:rPr>
              <a:t>Proponen usar el Éxito de la Fecundación in Vitro (FIV) como instrumento (dentro de hogares que intentaron una FIV.</a:t>
            </a:r>
          </a:p>
          <a:p>
            <a:pPr algn="just">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En este otro ejemplo, ¿que implican los supuestos de relevancia, exclusión e independencia? ¿ Que tan plausibles les parece? ¿Se pueden comprobar? ¿ Como?</a:t>
            </a:r>
          </a:p>
          <a:p>
            <a:pPr algn="just">
              <a:spcAft>
                <a:spcPts val="1200"/>
              </a:spcAft>
            </a:pPr>
            <a:endParaRPr lang="es-CO" sz="2400" dirty="0">
              <a:latin typeface="Times New Roman" panose="02020603050405020304" pitchFamily="18" charset="0"/>
              <a:cs typeface="Times New Roman" panose="02020603050405020304" pitchFamily="18" charset="0"/>
            </a:endParaRPr>
          </a:p>
          <a:p>
            <a:pPr algn="just">
              <a:spcAft>
                <a:spcPts val="1200"/>
              </a:spcAft>
            </a:pPr>
            <a:endParaRPr lang="es-CO" sz="24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055271CD-59AD-D623-5B4F-43FC34ED93FB}"/>
              </a:ext>
            </a:extLst>
          </p:cNvPr>
          <p:cNvGrpSpPr/>
          <p:nvPr/>
        </p:nvGrpSpPr>
        <p:grpSpPr>
          <a:xfrm>
            <a:off x="1365340" y="4148044"/>
            <a:ext cx="6983011" cy="2784616"/>
            <a:chOff x="2435015" y="3818384"/>
            <a:chExt cx="6983011" cy="3026201"/>
          </a:xfrm>
        </p:grpSpPr>
        <p:grpSp>
          <p:nvGrpSpPr>
            <p:cNvPr id="4" name="Group 3">
              <a:extLst>
                <a:ext uri="{FF2B5EF4-FFF2-40B4-BE49-F238E27FC236}">
                  <a16:creationId xmlns:a16="http://schemas.microsoft.com/office/drawing/2014/main" id="{34A4DA1B-89AF-C631-30D4-A706C7CF9EC2}"/>
                </a:ext>
              </a:extLst>
            </p:cNvPr>
            <p:cNvGrpSpPr/>
            <p:nvPr/>
          </p:nvGrpSpPr>
          <p:grpSpPr>
            <a:xfrm>
              <a:off x="4410429" y="4799049"/>
              <a:ext cx="5007597" cy="2045536"/>
              <a:chOff x="2941227" y="4487827"/>
              <a:chExt cx="5007597" cy="2045536"/>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3955657" y="5079721"/>
                <a:ext cx="393801"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475518AD-6969-2051-B68B-4FC8D204C68A}"/>
                  </a:ext>
                </a:extLst>
              </p:cNvPr>
              <p:cNvSpPr/>
              <p:nvPr/>
            </p:nvSpPr>
            <p:spPr>
              <a:xfrm>
                <a:off x="5280268" y="4699237"/>
                <a:ext cx="842939"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1571214" cy="830997"/>
              </a:xfrm>
              <a:prstGeom prst="rect">
                <a:avLst/>
              </a:prstGeom>
              <a:noFill/>
            </p:spPr>
            <p:txBody>
              <a:bodyPr wrap="square" rtlCol="0">
                <a:spAutoFit/>
              </a:bodyPr>
              <a:lstStyle/>
              <a:p>
                <a:pPr algn="ctr"/>
                <a:r>
                  <a:rPr lang="es-CO" sz="2400" dirty="0"/>
                  <a:t>Resultados laborales</a:t>
                </a:r>
              </a:p>
            </p:txBody>
          </p:sp>
          <p:sp>
            <p:nvSpPr>
              <p:cNvPr id="9" name="TextBox 8">
                <a:extLst>
                  <a:ext uri="{FF2B5EF4-FFF2-40B4-BE49-F238E27FC236}">
                    <a16:creationId xmlns:a16="http://schemas.microsoft.com/office/drawing/2014/main" id="{1C00E2BF-A29D-0E4A-79CF-B89852652E4F}"/>
                  </a:ext>
                </a:extLst>
              </p:cNvPr>
              <p:cNvSpPr txBox="1"/>
              <p:nvPr/>
            </p:nvSpPr>
            <p:spPr>
              <a:xfrm>
                <a:off x="2941227" y="5329241"/>
                <a:ext cx="2013973" cy="1204122"/>
              </a:xfrm>
              <a:prstGeom prst="rect">
                <a:avLst/>
              </a:prstGeom>
              <a:noFill/>
            </p:spPr>
            <p:txBody>
              <a:bodyPr wrap="square" rtlCol="0">
                <a:spAutoFit/>
              </a:bodyPr>
              <a:lstStyle/>
              <a:p>
                <a:r>
                  <a:rPr lang="es-CO" sz="2400" dirty="0"/>
                  <a:t>Personalidad, preferencias </a:t>
                </a:r>
                <a:br>
                  <a:rPr lang="es-CO" sz="2400" dirty="0"/>
                </a:br>
                <a:r>
                  <a:rPr lang="es-CO" dirty="0"/>
                  <a:t>(no observables)</a:t>
                </a:r>
              </a:p>
            </p:txBody>
          </p:sp>
          <p:sp>
            <p:nvSpPr>
              <p:cNvPr id="10" name="TextBox 9">
                <a:extLst>
                  <a:ext uri="{FF2B5EF4-FFF2-40B4-BE49-F238E27FC236}">
                    <a16:creationId xmlns:a16="http://schemas.microsoft.com/office/drawing/2014/main" id="{4CAAB53A-05EC-6FFB-DA2E-EC34055B8B18}"/>
                  </a:ext>
                </a:extLst>
              </p:cNvPr>
              <p:cNvSpPr txBox="1"/>
              <p:nvPr/>
            </p:nvSpPr>
            <p:spPr>
              <a:xfrm>
                <a:off x="3861834" y="4586310"/>
                <a:ext cx="1376684" cy="461665"/>
              </a:xfrm>
              <a:prstGeom prst="rect">
                <a:avLst/>
              </a:prstGeom>
              <a:noFill/>
            </p:spPr>
            <p:txBody>
              <a:bodyPr wrap="square" rtlCol="0">
                <a:spAutoFit/>
              </a:bodyPr>
              <a:lstStyle/>
              <a:p>
                <a:pPr algn="ctr"/>
                <a:r>
                  <a:rPr lang="es-CO" sz="2400"/>
                  <a:t>Fertilidad</a:t>
                </a:r>
              </a:p>
            </p:txBody>
          </p:sp>
        </p:grpSp>
        <p:sp>
          <p:nvSpPr>
            <p:cNvPr id="11" name="TextBox 10">
              <a:extLst>
                <a:ext uri="{FF2B5EF4-FFF2-40B4-BE49-F238E27FC236}">
                  <a16:creationId xmlns:a16="http://schemas.microsoft.com/office/drawing/2014/main" id="{F7B7744F-1B95-43B0-24D2-2B3103471B79}"/>
                </a:ext>
              </a:extLst>
            </p:cNvPr>
            <p:cNvSpPr txBox="1"/>
            <p:nvPr/>
          </p:nvSpPr>
          <p:spPr>
            <a:xfrm>
              <a:off x="4117005" y="3818384"/>
              <a:ext cx="2102545" cy="861774"/>
            </a:xfrm>
            <a:prstGeom prst="rect">
              <a:avLst/>
            </a:prstGeom>
            <a:noFill/>
          </p:spPr>
          <p:txBody>
            <a:bodyPr wrap="square" rtlCol="0">
              <a:spAutoFit/>
            </a:bodyPr>
            <a:lstStyle/>
            <a:p>
              <a:r>
                <a:rPr lang="es-CO" sz="3200" b="0" dirty="0"/>
                <a:t> </a:t>
              </a:r>
              <a:r>
                <a:rPr lang="es-CO" sz="2400" b="0" dirty="0"/>
                <a:t>Edad, salario…   </a:t>
              </a:r>
              <a:br>
                <a:rPr lang="es-CO" sz="3200" dirty="0"/>
              </a:br>
              <a:r>
                <a:rPr lang="es-CO" dirty="0"/>
                <a:t>(observables)</a:t>
              </a:r>
            </a:p>
          </p:txBody>
        </p:sp>
        <p:sp>
          <p:nvSpPr>
            <p:cNvPr id="12" name="Arrow: Right 11">
              <a:extLst>
                <a:ext uri="{FF2B5EF4-FFF2-40B4-BE49-F238E27FC236}">
                  <a16:creationId xmlns:a16="http://schemas.microsoft.com/office/drawing/2014/main" id="{10E0B017-C638-40C1-A5EE-EDAD577EE2A1}"/>
                </a:ext>
              </a:extLst>
            </p:cNvPr>
            <p:cNvSpPr/>
            <p:nvPr/>
          </p:nvSpPr>
          <p:spPr>
            <a:xfrm rot="2780886">
              <a:off x="5413402" y="4515120"/>
              <a:ext cx="437410" cy="2094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6131897" y="4446626"/>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B4BB1A-CFB2-E45B-71F5-0A4F02372E44}"/>
                </a:ext>
              </a:extLst>
            </p:cNvPr>
            <p:cNvSpPr txBox="1"/>
            <p:nvPr/>
          </p:nvSpPr>
          <p:spPr>
            <a:xfrm>
              <a:off x="2435015" y="4830760"/>
              <a:ext cx="1762295" cy="501718"/>
            </a:xfrm>
            <a:prstGeom prst="rect">
              <a:avLst/>
            </a:prstGeom>
            <a:noFill/>
          </p:spPr>
          <p:txBody>
            <a:bodyPr wrap="square" rtlCol="0">
              <a:spAutoFit/>
            </a:bodyPr>
            <a:lstStyle/>
            <a:p>
              <a:pPr algn="ctr"/>
              <a:r>
                <a:rPr lang="es-CO" sz="2400" dirty="0"/>
                <a:t>FIV exitosa</a:t>
              </a:r>
            </a:p>
          </p:txBody>
        </p:sp>
        <p:sp>
          <p:nvSpPr>
            <p:cNvPr id="15" name="Arrow: Right 14">
              <a:extLst>
                <a:ext uri="{FF2B5EF4-FFF2-40B4-BE49-F238E27FC236}">
                  <a16:creationId xmlns:a16="http://schemas.microsoft.com/office/drawing/2014/main" id="{48C3B656-F107-1C76-46C4-F8BEC89E211B}"/>
                </a:ext>
              </a:extLst>
            </p:cNvPr>
            <p:cNvSpPr/>
            <p:nvPr/>
          </p:nvSpPr>
          <p:spPr>
            <a:xfrm>
              <a:off x="4278812" y="4990423"/>
              <a:ext cx="1000521"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300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5015" y="165738"/>
            <a:ext cx="9368209" cy="444500"/>
          </a:xfrm>
        </p:spPr>
        <p:txBody>
          <a:bodyPr/>
          <a:lstStyle/>
          <a:p>
            <a:r>
              <a:rPr lang="es-CO" dirty="0"/>
              <a:t>Un ejemplo concreto: Instrumentación de la Fertilidad con el </a:t>
            </a:r>
            <a:r>
              <a:rPr lang="es-CO" u="sng" dirty="0"/>
              <a:t>Éxito</a:t>
            </a:r>
            <a:r>
              <a:rPr lang="es-CO" dirty="0"/>
              <a:t> de la Fecundación in Vitro (FIV)</a:t>
            </a:r>
          </a:p>
          <a:p>
            <a:endParaRPr lang="es-CO" dirty="0"/>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93101" y="1383433"/>
            <a:ext cx="10683611" cy="2451882"/>
          </a:xfrm>
        </p:spPr>
        <p:txBody>
          <a:bodyPr/>
          <a:lstStyle/>
          <a:p>
            <a:pPr>
              <a:spcAft>
                <a:spcPts val="1200"/>
              </a:spcAft>
            </a:pPr>
            <a:r>
              <a:rPr lang="es-CO" sz="2400" dirty="0">
                <a:latin typeface="Times New Roman" panose="02020603050405020304" pitchFamily="18" charset="0"/>
                <a:cs typeface="Times New Roman" panose="02020603050405020304" pitchFamily="18" charset="0"/>
              </a:rPr>
              <a:t>La relevancia es que el FIV aumente la probabilidad de tener al menos 1 hijo. Se puede estimar directamente a través de la primera etapa.  </a:t>
            </a:r>
          </a:p>
          <a:p>
            <a:pPr>
              <a:spcAft>
                <a:spcPts val="1200"/>
              </a:spcAft>
            </a:pPr>
            <a:r>
              <a:rPr lang="es-CO" sz="2400" dirty="0">
                <a:latin typeface="Times New Roman" panose="02020603050405020304" pitchFamily="18" charset="0"/>
                <a:cs typeface="Times New Roman" panose="02020603050405020304" pitchFamily="18" charset="0"/>
              </a:rPr>
              <a:t>La exclusión es que el éxito de FIV solo afecte a los resultados laborales a través de su efecto sobre fertilidad (y tampoco por variable omitida).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No se puede comprobar econométricamente</a:t>
            </a:r>
          </a:p>
          <a:p>
            <a:pPr>
              <a:spcAft>
                <a:spcPts val="1200"/>
              </a:spcAft>
            </a:pPr>
            <a:endParaRPr lang="es-CO" sz="2400"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E27BDA24-A248-010F-0FD2-FF8E184DC69C}"/>
              </a:ext>
            </a:extLst>
          </p:cNvPr>
          <p:cNvGrpSpPr/>
          <p:nvPr/>
        </p:nvGrpSpPr>
        <p:grpSpPr>
          <a:xfrm>
            <a:off x="1382593" y="3835315"/>
            <a:ext cx="6983011" cy="2709955"/>
            <a:chOff x="2435015" y="3818384"/>
            <a:chExt cx="6983011" cy="2945063"/>
          </a:xfrm>
        </p:grpSpPr>
        <p:grpSp>
          <p:nvGrpSpPr>
            <p:cNvPr id="17" name="Group 16">
              <a:extLst>
                <a:ext uri="{FF2B5EF4-FFF2-40B4-BE49-F238E27FC236}">
                  <a16:creationId xmlns:a16="http://schemas.microsoft.com/office/drawing/2014/main" id="{68E29384-E1C2-552C-DE1F-483A91A73068}"/>
                </a:ext>
              </a:extLst>
            </p:cNvPr>
            <p:cNvGrpSpPr/>
            <p:nvPr/>
          </p:nvGrpSpPr>
          <p:grpSpPr>
            <a:xfrm>
              <a:off x="4395069" y="4799049"/>
              <a:ext cx="5022957" cy="1964398"/>
              <a:chOff x="2925867" y="4487827"/>
              <a:chExt cx="5022957" cy="1964398"/>
            </a:xfrm>
          </p:grpSpPr>
          <p:sp>
            <p:nvSpPr>
              <p:cNvPr id="23" name="Arrow: Right 22">
                <a:extLst>
                  <a:ext uri="{FF2B5EF4-FFF2-40B4-BE49-F238E27FC236}">
                    <a16:creationId xmlns:a16="http://schemas.microsoft.com/office/drawing/2014/main" id="{F7031858-C37D-5181-8D96-446710452348}"/>
                  </a:ext>
                </a:extLst>
              </p:cNvPr>
              <p:cNvSpPr/>
              <p:nvPr/>
            </p:nvSpPr>
            <p:spPr>
              <a:xfrm rot="18463525">
                <a:off x="3955657" y="5079721"/>
                <a:ext cx="393801"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5BC0DC3-44C8-5042-D4CF-7671F9495541}"/>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A77B853F-AB8B-A24A-3462-3B490F35D7CB}"/>
                  </a:ext>
                </a:extLst>
              </p:cNvPr>
              <p:cNvSpPr/>
              <p:nvPr/>
            </p:nvSpPr>
            <p:spPr>
              <a:xfrm>
                <a:off x="5280268" y="4699237"/>
                <a:ext cx="842939"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F6F2DD3-CA63-FE3F-0E5F-DE242D1EE8B4}"/>
                  </a:ext>
                </a:extLst>
              </p:cNvPr>
              <p:cNvSpPr txBox="1"/>
              <p:nvPr/>
            </p:nvSpPr>
            <p:spPr>
              <a:xfrm>
                <a:off x="6377610" y="4487827"/>
                <a:ext cx="1571214" cy="830997"/>
              </a:xfrm>
              <a:prstGeom prst="rect">
                <a:avLst/>
              </a:prstGeom>
              <a:noFill/>
            </p:spPr>
            <p:txBody>
              <a:bodyPr wrap="square" rtlCol="0">
                <a:spAutoFit/>
              </a:bodyPr>
              <a:lstStyle/>
              <a:p>
                <a:pPr algn="ctr"/>
                <a:r>
                  <a:rPr lang="es-CO" sz="2400" dirty="0"/>
                  <a:t>Resultados laborales</a:t>
                </a:r>
              </a:p>
            </p:txBody>
          </p:sp>
          <p:sp>
            <p:nvSpPr>
              <p:cNvPr id="27" name="TextBox 26">
                <a:extLst>
                  <a:ext uri="{FF2B5EF4-FFF2-40B4-BE49-F238E27FC236}">
                    <a16:creationId xmlns:a16="http://schemas.microsoft.com/office/drawing/2014/main" id="{8035A6FC-3FE7-C99E-72BF-0C27003BF236}"/>
                  </a:ext>
                </a:extLst>
              </p:cNvPr>
              <p:cNvSpPr txBox="1"/>
              <p:nvPr/>
            </p:nvSpPr>
            <p:spPr>
              <a:xfrm>
                <a:off x="2925867" y="5344229"/>
                <a:ext cx="2142802" cy="1107996"/>
              </a:xfrm>
              <a:prstGeom prst="rect">
                <a:avLst/>
              </a:prstGeom>
              <a:noFill/>
            </p:spPr>
            <p:txBody>
              <a:bodyPr wrap="square" rtlCol="0">
                <a:spAutoFit/>
              </a:bodyPr>
              <a:lstStyle/>
              <a:p>
                <a:r>
                  <a:rPr lang="es-CO" sz="2400"/>
                  <a:t>Personalidad, prioridades,… </a:t>
                </a:r>
                <a:br>
                  <a:rPr lang="es-CO" sz="2400"/>
                </a:br>
                <a:r>
                  <a:rPr lang="es-CO"/>
                  <a:t>(no observables)</a:t>
                </a:r>
              </a:p>
            </p:txBody>
          </p:sp>
          <p:sp>
            <p:nvSpPr>
              <p:cNvPr id="28" name="TextBox 27">
                <a:extLst>
                  <a:ext uri="{FF2B5EF4-FFF2-40B4-BE49-F238E27FC236}">
                    <a16:creationId xmlns:a16="http://schemas.microsoft.com/office/drawing/2014/main" id="{DEA3A8FD-EFA3-CE6E-9B71-87F3699448D2}"/>
                  </a:ext>
                </a:extLst>
              </p:cNvPr>
              <p:cNvSpPr txBox="1"/>
              <p:nvPr/>
            </p:nvSpPr>
            <p:spPr>
              <a:xfrm>
                <a:off x="3861834" y="4586310"/>
                <a:ext cx="1376684" cy="461665"/>
              </a:xfrm>
              <a:prstGeom prst="rect">
                <a:avLst/>
              </a:prstGeom>
              <a:noFill/>
            </p:spPr>
            <p:txBody>
              <a:bodyPr wrap="square" rtlCol="0">
                <a:spAutoFit/>
              </a:bodyPr>
              <a:lstStyle/>
              <a:p>
                <a:pPr algn="ctr"/>
                <a:r>
                  <a:rPr lang="es-CO" sz="2400"/>
                  <a:t>Fertilidad</a:t>
                </a:r>
              </a:p>
            </p:txBody>
          </p:sp>
        </p:grpSp>
        <p:sp>
          <p:nvSpPr>
            <p:cNvPr id="18" name="TextBox 17">
              <a:extLst>
                <a:ext uri="{FF2B5EF4-FFF2-40B4-BE49-F238E27FC236}">
                  <a16:creationId xmlns:a16="http://schemas.microsoft.com/office/drawing/2014/main" id="{40FF5AA0-4EC0-14A0-4829-73567EAA0A51}"/>
                </a:ext>
              </a:extLst>
            </p:cNvPr>
            <p:cNvSpPr txBox="1"/>
            <p:nvPr/>
          </p:nvSpPr>
          <p:spPr>
            <a:xfrm>
              <a:off x="4117005" y="3818384"/>
              <a:ext cx="2102545" cy="861774"/>
            </a:xfrm>
            <a:prstGeom prst="rect">
              <a:avLst/>
            </a:prstGeom>
            <a:noFill/>
          </p:spPr>
          <p:txBody>
            <a:bodyPr wrap="square" rtlCol="0">
              <a:spAutoFit/>
            </a:bodyPr>
            <a:lstStyle/>
            <a:p>
              <a:r>
                <a:rPr lang="es-CO" sz="3200" b="0" dirty="0"/>
                <a:t> </a:t>
              </a:r>
              <a:r>
                <a:rPr lang="es-CO" sz="2400" b="0" dirty="0"/>
                <a:t>Edad, salario…   </a:t>
              </a:r>
              <a:br>
                <a:rPr lang="es-CO" sz="3200" dirty="0"/>
              </a:br>
              <a:r>
                <a:rPr lang="es-CO" dirty="0"/>
                <a:t>(observables)</a:t>
              </a:r>
            </a:p>
          </p:txBody>
        </p:sp>
        <p:sp>
          <p:nvSpPr>
            <p:cNvPr id="19" name="Arrow: Right 18">
              <a:extLst>
                <a:ext uri="{FF2B5EF4-FFF2-40B4-BE49-F238E27FC236}">
                  <a16:creationId xmlns:a16="http://schemas.microsoft.com/office/drawing/2014/main" id="{9EED3F90-B1BB-EF6D-0417-C8EE7959792E}"/>
                </a:ext>
              </a:extLst>
            </p:cNvPr>
            <p:cNvSpPr/>
            <p:nvPr/>
          </p:nvSpPr>
          <p:spPr>
            <a:xfrm rot="2780886">
              <a:off x="5413402" y="4515120"/>
              <a:ext cx="437410" cy="2094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49A5FCA-E7B0-797B-A11E-3AE1DDDC418D}"/>
                </a:ext>
              </a:extLst>
            </p:cNvPr>
            <p:cNvSpPr/>
            <p:nvPr/>
          </p:nvSpPr>
          <p:spPr>
            <a:xfrm rot="1455295">
              <a:off x="6131897" y="4446626"/>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DC156FF-6DAE-2AF3-1A7B-731A442B57A0}"/>
                </a:ext>
              </a:extLst>
            </p:cNvPr>
            <p:cNvSpPr txBox="1"/>
            <p:nvPr/>
          </p:nvSpPr>
          <p:spPr>
            <a:xfrm>
              <a:off x="2435015" y="4830760"/>
              <a:ext cx="1762295" cy="461665"/>
            </a:xfrm>
            <a:prstGeom prst="rect">
              <a:avLst/>
            </a:prstGeom>
            <a:noFill/>
          </p:spPr>
          <p:txBody>
            <a:bodyPr wrap="square" rtlCol="0">
              <a:spAutoFit/>
            </a:bodyPr>
            <a:lstStyle/>
            <a:p>
              <a:pPr algn="ctr"/>
              <a:r>
                <a:rPr lang="es-CO" sz="2400" dirty="0"/>
                <a:t>FIV exitosa</a:t>
              </a:r>
            </a:p>
          </p:txBody>
        </p:sp>
        <p:sp>
          <p:nvSpPr>
            <p:cNvPr id="22" name="Arrow: Right 21">
              <a:extLst>
                <a:ext uri="{FF2B5EF4-FFF2-40B4-BE49-F238E27FC236}">
                  <a16:creationId xmlns:a16="http://schemas.microsoft.com/office/drawing/2014/main" id="{E05F9273-8022-5C63-2A2B-1B5CFB7C9E88}"/>
                </a:ext>
              </a:extLst>
            </p:cNvPr>
            <p:cNvSpPr/>
            <p:nvPr/>
          </p:nvSpPr>
          <p:spPr>
            <a:xfrm>
              <a:off x="4278812" y="4990423"/>
              <a:ext cx="1000521"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780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818DFC-2DB7-8904-6D6F-32E898E6803C}"/>
              </a:ext>
            </a:extLst>
          </p:cNvPr>
          <p:cNvPicPr>
            <a:picLocks noChangeAspect="1"/>
          </p:cNvPicPr>
          <p:nvPr/>
        </p:nvPicPr>
        <p:blipFill>
          <a:blip r:embed="rId2"/>
          <a:stretch>
            <a:fillRect/>
          </a:stretch>
        </p:blipFill>
        <p:spPr>
          <a:xfrm>
            <a:off x="1069633" y="-13297"/>
            <a:ext cx="7621980" cy="6871297"/>
          </a:xfrm>
          <a:prstGeom prst="rect">
            <a:avLst/>
          </a:prstGeom>
        </p:spPr>
      </p:pic>
    </p:spTree>
    <p:extLst>
      <p:ext uri="{BB962C8B-B14F-4D97-AF65-F5344CB8AC3E}">
        <p14:creationId xmlns:p14="http://schemas.microsoft.com/office/powerpoint/2010/main" val="1776671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88363" y="335902"/>
            <a:ext cx="8516202" cy="444500"/>
          </a:xfrm>
        </p:spPr>
        <p:txBody>
          <a:bodyPr/>
          <a:lstStyle/>
          <a:p>
            <a:r>
              <a:rPr lang="es-CO" dirty="0"/>
              <a:t>La Forma Reducida</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534955" y="1142222"/>
                <a:ext cx="10694437" cy="5596906"/>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La mayor parte de los artículos con MC2E muestran también la forma reducida.</a:t>
                </a:r>
              </a:p>
              <a:p>
                <a:pPr>
                  <a:spcAft>
                    <a:spcPts val="1200"/>
                  </a:spcAft>
                </a:pPr>
                <a:r>
                  <a:rPr lang="es-CO" sz="2400" dirty="0">
                    <a:latin typeface="Times New Roman" panose="02020603050405020304" pitchFamily="18" charset="0"/>
                    <a:cs typeface="Times New Roman" panose="02020603050405020304" pitchFamily="18" charset="0"/>
                  </a:rPr>
                  <a:t>Esta regresión estima directamente el efecto de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sobre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rPr>
                            <m:t>0</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b="0" i="1" smtClean="0">
                              <a:latin typeface="Cambria Math" panose="02040503050406030204" pitchFamily="18" charset="0"/>
                            </a:rPr>
                            <m:t>2</m:t>
                          </m:r>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     (3)</m:t>
                      </m:r>
                    </m:oMath>
                  </m:oMathPara>
                </a14:m>
                <a:endParaRPr lang="es-CO" sz="2400" dirty="0">
                  <a:latin typeface="Times New Roman" panose="02020603050405020304" pitchFamily="18" charset="0"/>
                  <a:cs typeface="Times New Roman" panose="02020603050405020304" pitchFamily="18" charset="0"/>
                </a:endParaRPr>
              </a:p>
              <a:p>
                <a:pPr marL="0" indent="0">
                  <a:spcAft>
                    <a:spcPts val="1200"/>
                  </a:spcAft>
                  <a:buNone/>
                </a:pPr>
                <a:r>
                  <a:rPr lang="es-CO" sz="2400" dirty="0">
                    <a:latin typeface="Times New Roman" panose="02020603050405020304" pitchFamily="18" charset="0"/>
                    <a:cs typeface="Times New Roman" panose="02020603050405020304" pitchFamily="18" charset="0"/>
                  </a:rPr>
                  <a:t>Pero la interpretación </a:t>
                </a:r>
                <a:r>
                  <a:rPr lang="es-CO" sz="2400" u="sng" dirty="0">
                    <a:latin typeface="Times New Roman" panose="02020603050405020304" pitchFamily="18" charset="0"/>
                    <a:cs typeface="Times New Roman" panose="02020603050405020304" pitchFamily="18" charset="0"/>
                  </a:rPr>
                  <a:t>tiene en cuenta que el efecto pasa por </a:t>
                </a:r>
                <a14:m>
                  <m:oMath xmlns:m="http://schemas.openxmlformats.org/officeDocument/2006/math">
                    <m:sSub>
                      <m:sSubPr>
                        <m:ctrlPr>
                          <a:rPr lang="en-US" sz="2400" i="1" u="sng">
                            <a:latin typeface="Cambria Math" panose="02040503050406030204" pitchFamily="18" charset="0"/>
                          </a:rPr>
                        </m:ctrlPr>
                      </m:sSubPr>
                      <m:e>
                        <m:r>
                          <a:rPr lang="en-US" sz="2400" i="1" u="sng">
                            <a:latin typeface="Cambria Math" panose="02040503050406030204" pitchFamily="18" charset="0"/>
                          </a:rPr>
                          <m:t>𝑋</m:t>
                        </m:r>
                      </m:e>
                      <m:sub>
                        <m:r>
                          <a:rPr lang="en-US" sz="2400" i="1" u="sng">
                            <a:latin typeface="Cambria Math" panose="02040503050406030204" pitchFamily="18" charset="0"/>
                          </a:rPr>
                          <m:t>1</m:t>
                        </m:r>
                        <m:r>
                          <a:rPr lang="en-US" sz="2400" i="1" u="sng">
                            <a:latin typeface="Cambria Math" panose="02040503050406030204" pitchFamily="18" charset="0"/>
                          </a:rPr>
                          <m:t>𝑖</m:t>
                        </m:r>
                      </m:sub>
                    </m:sSub>
                    <m:r>
                      <a:rPr lang="en-US" sz="2400" i="1" u="sng">
                        <a:latin typeface="Cambria Math" panose="02040503050406030204" pitchFamily="18" charset="0"/>
                      </a:rPr>
                      <m:t> </m:t>
                    </m:r>
                  </m:oMath>
                </a14:m>
                <a:r>
                  <a:rPr lang="es-CO" sz="2400" dirty="0">
                    <a:latin typeface="Times New Roman" panose="02020603050405020304" pitchFamily="18" charset="0"/>
                    <a:cs typeface="Times New Roman" panose="02020603050405020304" pitchFamily="18" charset="0"/>
                  </a:rPr>
                  <a:t>a pesar de que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n-US" sz="2400" i="1">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no esté en la regresión.</a:t>
                </a:r>
              </a:p>
              <a:p>
                <a:pPr marL="0" indent="0">
                  <a:spcAft>
                    <a:spcPts val="1200"/>
                  </a:spcAft>
                  <a:buNone/>
                </a:pPr>
                <a:r>
                  <a:rPr lang="es-CO" sz="2400" dirty="0">
                    <a:latin typeface="Times New Roman" panose="02020603050405020304" pitchFamily="18" charset="0"/>
                    <a:cs typeface="Times New Roman" panose="02020603050405020304" pitchFamily="18" charset="0"/>
                  </a:rPr>
                  <a:t>Las ventajas de esta estimación son:</a:t>
                </a:r>
              </a:p>
              <a:p>
                <a:pPr marL="457200" indent="-457200">
                  <a:spcAft>
                    <a:spcPts val="1200"/>
                  </a:spcAft>
                  <a:buAutoNum type="arabicParenR"/>
                </a:pPr>
                <a:r>
                  <a:rPr lang="es-CO" sz="2400" dirty="0">
                    <a:latin typeface="Times New Roman" panose="02020603050405020304" pitchFamily="18" charset="0"/>
                    <a:cs typeface="Times New Roman" panose="02020603050405020304" pitchFamily="18" charset="0"/>
                  </a:rPr>
                  <a:t>Permitir una visión más </a:t>
                </a:r>
                <a:r>
                  <a:rPr lang="es-CO" sz="2400" u="sng" dirty="0">
                    <a:latin typeface="Times New Roman" panose="02020603050405020304" pitchFamily="18" charset="0"/>
                    <a:cs typeface="Times New Roman" panose="02020603050405020304" pitchFamily="18" charset="0"/>
                  </a:rPr>
                  <a:t>transparente</a:t>
                </a:r>
                <a:r>
                  <a:rPr lang="es-CO" sz="2400" dirty="0">
                    <a:latin typeface="Times New Roman" panose="02020603050405020304" pitchFamily="18" charset="0"/>
                    <a:cs typeface="Times New Roman" panose="02020603050405020304" pitchFamily="18" charset="0"/>
                  </a:rPr>
                  <a:t>, en una sola regresión (si esta regresión corta no da un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significativo, es poco probable que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salga significativo).</a:t>
                </a:r>
              </a:p>
              <a:p>
                <a:pPr marL="457200" indent="-457200">
                  <a:spcAft>
                    <a:spcPts val="1200"/>
                  </a:spcAft>
                  <a:buAutoNum type="arabicParenR"/>
                </a:pPr>
                <a:r>
                  <a:rPr lang="es-CO" sz="2400" dirty="0">
                    <a:latin typeface="Times New Roman" panose="02020603050405020304" pitchFamily="18" charset="0"/>
                    <a:cs typeface="Times New Roman" panose="02020603050405020304" pitchFamily="18" charset="0"/>
                  </a:rPr>
                  <a:t>A veces la forma reducida tiene una </a:t>
                </a:r>
                <a:r>
                  <a:rPr lang="es-CO" sz="2400" u="sng" dirty="0">
                    <a:latin typeface="Times New Roman" panose="02020603050405020304" pitchFamily="18" charset="0"/>
                    <a:cs typeface="Times New Roman" panose="02020603050405020304" pitchFamily="18" charset="0"/>
                  </a:rPr>
                  <a:t>interpretación</a:t>
                </a:r>
                <a:r>
                  <a:rPr lang="es-CO" sz="2400" dirty="0">
                    <a:latin typeface="Times New Roman" panose="02020603050405020304" pitchFamily="18" charset="0"/>
                    <a:cs typeface="Times New Roman" panose="02020603050405020304" pitchFamily="18" charset="0"/>
                  </a:rPr>
                  <a:t> que es interesante en sí misma.</a:t>
                </a:r>
              </a:p>
              <a:p>
                <a:pPr>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¿Como aplicar esta estimación a nuestro ejemplo de riego instrumentado por la disponibilidad de agua en subsuelos?</a:t>
                </a:r>
              </a:p>
              <a:p>
                <a:pPr>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¿Y cómo se aplica en nuestro ejemplo de FIV?</a:t>
                </a:r>
              </a:p>
              <a:p>
                <a:pPr>
                  <a:spcAft>
                    <a:spcPts val="1200"/>
                  </a:spcAft>
                  <a:buFont typeface="Wingdings" panose="05000000000000000000" pitchFamily="2" charset="2"/>
                  <a:buChar char="Ø"/>
                </a:pPr>
                <a:endParaRPr lang="es-CO" sz="2400" dirty="0">
                  <a:latin typeface="Times New Roman" panose="02020603050405020304" pitchFamily="18" charset="0"/>
                  <a:cs typeface="Times New Roman"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534955" y="1142222"/>
                <a:ext cx="10694437" cy="559690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227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1719024" y="295974"/>
            <a:ext cx="8516202" cy="444500"/>
          </a:xfrm>
        </p:spPr>
        <p:txBody>
          <a:bodyPr/>
          <a:lstStyle/>
          <a:p>
            <a:r>
              <a:rPr lang="es-CO" dirty="0"/>
              <a:t>El problema de endogeneidad</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370936" y="1268084"/>
                <a:ext cx="10187797" cy="5071692"/>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Partimos de un </a:t>
                </a:r>
                <a:r>
                  <a:rPr lang="es-CO" sz="2400" u="sng" dirty="0">
                    <a:latin typeface="Times New Roman" panose="02020603050405020304" pitchFamily="18" charset="0"/>
                    <a:cs typeface="Times New Roman" panose="02020603050405020304" pitchFamily="18" charset="0"/>
                  </a:rPr>
                  <a:t>ejemplo</a:t>
                </a:r>
                <a:r>
                  <a:rPr lang="es-CO" sz="2400" dirty="0">
                    <a:latin typeface="Times New Roman" panose="02020603050405020304" pitchFamily="18" charset="0"/>
                    <a:cs typeface="Times New Roman" panose="02020603050405020304" pitchFamily="18" charset="0"/>
                  </a:rPr>
                  <a:t> simple: nos interesa saber </a:t>
                </a:r>
                <a:r>
                  <a:rPr lang="es-CO" sz="2400" u="sng" dirty="0">
                    <a:latin typeface="Times New Roman" panose="02020603050405020304" pitchFamily="18" charset="0"/>
                    <a:cs typeface="Times New Roman" panose="02020603050405020304" pitchFamily="18" charset="0"/>
                  </a:rPr>
                  <a:t>el efecto causal del riego sobre el valor de la producción agrícola por hectárea </a:t>
                </a:r>
                <a:r>
                  <a:rPr lang="es-CO" sz="2400" dirty="0">
                    <a:latin typeface="Times New Roman" panose="02020603050405020304" pitchFamily="18" charset="0"/>
                    <a:cs typeface="Times New Roman" panose="02020603050405020304" pitchFamily="18" charset="0"/>
                  </a:rPr>
                  <a:t>(rendimiento). </a:t>
                </a:r>
              </a:p>
              <a:p>
                <a:pPr>
                  <a:spcAft>
                    <a:spcPts val="1200"/>
                  </a:spcAft>
                </a:pPr>
                <a:r>
                  <a:rPr lang="es-CO" sz="2400" dirty="0">
                    <a:latin typeface="Times New Roman" panose="02020603050405020304" pitchFamily="18" charset="0"/>
                    <a:cs typeface="Times New Roman" panose="02020603050405020304" pitchFamily="18" charset="0"/>
                  </a:rPr>
                  <a:t>Uno puede estimarlo con una regresión:</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latin typeface="Cambria Math" panose="02040503050406030204" pitchFamily="18" charset="0"/>
                              <a:ea typeface="Calibri" panose="020F0502020204030204" pitchFamily="34" charset="0"/>
                              <a:cs typeface="Times New Roman" panose="02020603050405020304" pitchFamily="18" charset="0"/>
                            </a:rPr>
                            <m:t>𝑅𝑒𝑛𝑑𝑖𝑚𝑖𝑒𝑛𝑡𝑜</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latin typeface="Cambria Math" panose="02040503050406030204" pitchFamily="18" charset="0"/>
                          <a:ea typeface="Calibri" panose="020F0502020204030204" pitchFamily="34" charset="0"/>
                          <a:cs typeface="Times New Roman" panose="02020603050405020304" pitchFamily="18" charset="0"/>
                        </a:rPr>
                        <m:t>=</m:t>
                      </m:r>
                      <m:r>
                        <a:rPr lang="es-CO" sz="2400" i="1">
                          <a:latin typeface="Cambria Math" panose="02040503050406030204" pitchFamily="18" charset="0"/>
                          <a:ea typeface="Calibri" panose="020F0502020204030204" pitchFamily="34" charset="0"/>
                          <a:cs typeface="Times New Roman" panose="02020603050405020304" pitchFamily="18" charset="0"/>
                        </a:rPr>
                        <m:t>𝛼</m:t>
                      </m:r>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s-CO" sz="2400" i="1">
                              <a:latin typeface="Cambria Math" panose="02040503050406030204" pitchFamily="18" charset="0"/>
                              <a:ea typeface="Calibri" panose="020F0502020204030204" pitchFamily="34" charset="0"/>
                              <a:cs typeface="Times New Roman" panose="02020603050405020304" pitchFamily="18" charset="0"/>
                            </a:rPr>
                            <m:t>𝛽</m:t>
                          </m:r>
                        </m:e>
                        <m:sub>
                          <m:r>
                            <a:rPr lang="es-CO" sz="24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latin typeface="Cambria Math" panose="02040503050406030204" pitchFamily="18" charset="0"/>
                              <a:ea typeface="Calibri" panose="020F0502020204030204" pitchFamily="34" charset="0"/>
                              <a:cs typeface="Times New Roman" panose="02020603050405020304" pitchFamily="18" charset="0"/>
                            </a:rPr>
                            <m:t>𝑟𝑖𝑒𝑔𝑜</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s-CO" sz="2400" i="1">
                              <a:latin typeface="Cambria Math" panose="02040503050406030204" pitchFamily="18" charset="0"/>
                              <a:ea typeface="Calibri" panose="020F0502020204030204" pitchFamily="34" charset="0"/>
                              <a:cs typeface="Times New Roman" panose="02020603050405020304" pitchFamily="18" charset="0"/>
                            </a:rPr>
                            <m:t>𝑋</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latin typeface="Cambria Math" panose="02040503050406030204" pitchFamily="18" charset="0"/>
                          <a:ea typeface="Calibri" panose="020F0502020204030204" pitchFamily="34" charset="0"/>
                          <a:cs typeface="Times New Roman" panose="02020603050405020304" pitchFamily="18" charset="0"/>
                        </a:rPr>
                        <m:t>𝛾</m:t>
                      </m:r>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s-CO" sz="2400" i="1">
                              <a:latin typeface="Cambria Math" panose="02040503050406030204" pitchFamily="18" charset="0"/>
                              <a:ea typeface="Cambria Math" panose="02040503050406030204" pitchFamily="18" charset="0"/>
                              <a:cs typeface="Times New Roman" panose="02020603050405020304" pitchFamily="18" charset="0"/>
                            </a:rPr>
                          </m:ctrlPr>
                        </m:sSubPr>
                        <m:e>
                          <m:r>
                            <a:rPr lang="es-CO"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O" sz="2400" i="1">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s-CO" sz="2400" dirty="0">
                  <a:latin typeface="Times New Roman" panose="02020603050405020304" pitchFamily="18" charset="0"/>
                  <a:ea typeface="Calibri" panose="020F0502020204030204" pitchFamily="34" charset="0"/>
                  <a:cs typeface="Times New Roman" panose="02020603050405020304" pitchFamily="18" charset="0"/>
                </a:endParaRPr>
              </a:p>
              <a:p>
                <a:pPr marL="0" indent="0">
                  <a:spcAft>
                    <a:spcPts val="1200"/>
                  </a:spcAft>
                  <a:buNone/>
                </a:pPr>
                <a:r>
                  <a:rPr lang="es-CO" sz="2400" dirty="0">
                    <a:latin typeface="Times New Roman" panose="02020603050405020304" pitchFamily="18" charset="0"/>
                    <a:ea typeface="Calibri" panose="020F0502020204030204" pitchFamily="34" charset="0"/>
                    <a:cs typeface="Times New Roman" panose="02020603050405020304" pitchFamily="18" charset="0"/>
                  </a:rPr>
                  <a:t>Donde </a:t>
                </a:r>
                <a14:m>
                  <m:oMath xmlns:m="http://schemas.openxmlformats.org/officeDocument/2006/math">
                    <m:sSub>
                      <m:sSubPr>
                        <m:ctrlPr>
                          <a:rPr lang="es-CO" sz="24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latin typeface="Cambria Math" panose="02040503050406030204" pitchFamily="18" charset="0"/>
                            <a:ea typeface="Calibri" panose="020F0502020204030204" pitchFamily="34" charset="0"/>
                            <a:cs typeface="Times New Roman" panose="02020603050405020304" pitchFamily="18" charset="0"/>
                          </a:rPr>
                          <m:t>𝑟𝑖𝑒𝑔𝑜</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CO" sz="2400" dirty="0">
                    <a:latin typeface="Times New Roman" panose="02020603050405020304" pitchFamily="18" charset="0"/>
                    <a:ea typeface="Calibri" panose="020F0502020204030204" pitchFamily="34" charset="0"/>
                    <a:cs typeface="Times New Roman" panose="02020603050405020304" pitchFamily="18" charset="0"/>
                  </a:rPr>
                  <a:t> es una dummy = 1 si el individuo </a:t>
                </a:r>
                <a14:m>
                  <m:oMath xmlns:m="http://schemas.openxmlformats.org/officeDocument/2006/math">
                    <m:r>
                      <a:rPr lang="en-US" sz="2400" b="0" i="1" smtClean="0">
                        <a:latin typeface="Cambria Math" panose="02040503050406030204" pitchFamily="18" charset="0"/>
                        <a:ea typeface="Calibri" panose="020F0502020204030204" pitchFamily="34" charset="0"/>
                        <a:cs typeface="Times New Roman" panose="02020603050405020304" pitchFamily="18" charset="0"/>
                      </a:rPr>
                      <m:t>𝑖</m:t>
                    </m:r>
                  </m:oMath>
                </a14:m>
                <a:r>
                  <a:rPr lang="es-CO" sz="2400" dirty="0">
                    <a:latin typeface="Times New Roman" panose="02020603050405020304" pitchFamily="18" charset="0"/>
                    <a:ea typeface="Calibri" panose="020F0502020204030204" pitchFamily="34" charset="0"/>
                    <a:cs typeface="Times New Roman" panose="02020603050405020304" pitchFamily="18" charset="0"/>
                  </a:rPr>
                  <a:t> usa riego</a:t>
                </a:r>
              </a:p>
              <a:p>
                <a:pPr>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¿En este caso se puede interpretar el </a:t>
                </a:r>
                <a14:m>
                  <m:oMath xmlns:m="http://schemas.openxmlformats.org/officeDocument/2006/math">
                    <m:sSub>
                      <m:sSubPr>
                        <m:ctrlPr>
                          <a:rPr lang="es-CO" sz="2400" i="1" u="sng" smtClean="0">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s-CO" sz="2400" i="1" u="sng">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e>
                      <m:sub>
                        <m:r>
                          <a:rPr lang="es-CO" sz="2400" i="1" u="sng">
                            <a:solidFill>
                              <a:srgbClr val="7030A0"/>
                            </a:solidFill>
                            <a:latin typeface="Cambria Math" panose="02040503050406030204" pitchFamily="18" charset="0"/>
                            <a:ea typeface="Calibri" panose="020F0502020204030204" pitchFamily="34" charset="0"/>
                            <a:cs typeface="Times New Roman" panose="02020603050405020304" pitchFamily="18" charset="0"/>
                          </a:rPr>
                          <m:t>1</m:t>
                        </m:r>
                      </m:sub>
                    </m:sSub>
                  </m:oMath>
                </a14:m>
                <a:r>
                  <a:rPr lang="es-CO" sz="2400" u="sng" dirty="0">
                    <a:solidFill>
                      <a:srgbClr val="7030A0"/>
                    </a:solidFill>
                    <a:latin typeface="Times New Roman" panose="02020603050405020304" pitchFamily="18" charset="0"/>
                    <a:cs typeface="Times New Roman" panose="02020603050405020304" pitchFamily="18" charset="0"/>
                  </a:rPr>
                  <a:t> como el efecto causal </a:t>
                </a:r>
                <a:r>
                  <a:rPr lang="es-CO" sz="2400" dirty="0">
                    <a:solidFill>
                      <a:srgbClr val="7030A0"/>
                    </a:solidFill>
                    <a:latin typeface="Times New Roman" panose="02020603050405020304" pitchFamily="18" charset="0"/>
                    <a:cs typeface="Times New Roman" panose="02020603050405020304" pitchFamily="18" charset="0"/>
                  </a:rPr>
                  <a:t>del riego sobre el rendimiento? ¿Por qué?</a:t>
                </a:r>
              </a:p>
              <a:p>
                <a:pPr>
                  <a:spcAft>
                    <a:spcPts val="1200"/>
                  </a:spcAft>
                </a:pPr>
                <a:r>
                  <a:rPr lang="es-CO" sz="2400" dirty="0">
                    <a:latin typeface="Times New Roman" panose="02020603050405020304" pitchFamily="18" charset="0"/>
                    <a:cs typeface="Times New Roman" panose="02020603050405020304" pitchFamily="18" charset="0"/>
                  </a:rPr>
                  <a:t>Entonces lo podríamos intentar con efectos fijos de parcela </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𝑖</m:t>
                    </m:r>
                  </m:oMath>
                </a14:m>
                <a:r>
                  <a:rPr lang="es-CO" sz="2400" dirty="0">
                    <a:latin typeface="Times New Roman" panose="02020603050405020304" pitchFamily="18" charset="0"/>
                    <a:cs typeface="Times New Roman" panose="02020603050405020304" pitchFamily="18" charset="0"/>
                  </a:rPr>
                  <a:t>:</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𝑅𝑒𝑛𝑑𝑖𝑚𝑖𝑒𝑛𝑡𝑜</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r>
                            <a:rPr lang="en-US" sz="2400" b="0" i="1" smtClean="0">
                              <a:latin typeface="Cambria Math" panose="02040503050406030204" pitchFamily="18" charset="0"/>
                              <a:ea typeface="Calibri" panose="020F0502020204030204" pitchFamily="34" charset="0"/>
                              <a:cs typeface="Times New Roman" panose="02020603050405020304" pitchFamily="18" charset="0"/>
                            </a:rPr>
                            <m:t>𝑡</m:t>
                          </m:r>
                        </m:sub>
                      </m:sSub>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s-CO" sz="2400" i="1">
                              <a:latin typeface="Cambria Math" panose="02040503050406030204" pitchFamily="18" charset="0"/>
                              <a:ea typeface="Calibri" panose="020F0502020204030204" pitchFamily="34" charset="0"/>
                              <a:cs typeface="Times New Roman" panose="02020603050405020304" pitchFamily="18" charset="0"/>
                            </a:rPr>
                            <m:t>𝛼</m:t>
                          </m:r>
                        </m:e>
                        <m:sub>
                          <m:r>
                            <a:rPr lang="en-US" sz="2400"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s-CO" sz="2400" i="1">
                              <a:latin typeface="Cambria Math" panose="02040503050406030204" pitchFamily="18" charset="0"/>
                              <a:ea typeface="Calibri" panose="020F0502020204030204" pitchFamily="34" charset="0"/>
                              <a:cs typeface="Times New Roman" panose="02020603050405020304" pitchFamily="18" charset="0"/>
                            </a:rPr>
                            <m:t>𝛽</m:t>
                          </m:r>
                        </m:e>
                        <m:sub>
                          <m:r>
                            <a:rPr lang="es-CO" sz="24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latin typeface="Cambria Math" panose="02040503050406030204" pitchFamily="18" charset="0"/>
                              <a:ea typeface="Calibri" panose="020F0502020204030204" pitchFamily="34" charset="0"/>
                              <a:cs typeface="Times New Roman" panose="02020603050405020304" pitchFamily="18" charset="0"/>
                            </a:rPr>
                            <m:t>𝑟𝑖𝑒𝑔𝑜</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r>
                            <a:rPr lang="en-US" sz="2400" b="0" i="1" smtClean="0">
                              <a:latin typeface="Cambria Math" panose="02040503050406030204" pitchFamily="18" charset="0"/>
                              <a:ea typeface="Calibri" panose="020F0502020204030204" pitchFamily="34" charset="0"/>
                              <a:cs typeface="Times New Roman" panose="02020603050405020304" pitchFamily="18" charset="0"/>
                            </a:rPr>
                            <m:t>𝑡</m:t>
                          </m:r>
                        </m:sub>
                      </m:sSub>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s-CO" sz="2400" i="1">
                              <a:latin typeface="Cambria Math" panose="02040503050406030204" pitchFamily="18" charset="0"/>
                              <a:ea typeface="Calibri" panose="020F0502020204030204" pitchFamily="34" charset="0"/>
                              <a:cs typeface="Times New Roman" panose="02020603050405020304" pitchFamily="18" charset="0"/>
                            </a:rPr>
                          </m:ctrlPr>
                        </m:sSubPr>
                        <m:e>
                          <m:r>
                            <a:rPr lang="es-CO" sz="2400" i="1">
                              <a:latin typeface="Cambria Math" panose="02040503050406030204" pitchFamily="18" charset="0"/>
                              <a:ea typeface="Calibri" panose="020F0502020204030204" pitchFamily="34" charset="0"/>
                              <a:cs typeface="Times New Roman" panose="02020603050405020304" pitchFamily="18" charset="0"/>
                            </a:rPr>
                            <m:t>𝑋</m:t>
                          </m:r>
                        </m:e>
                        <m:sub>
                          <m:r>
                            <a:rPr lang="es-CO" sz="2400" i="1">
                              <a:latin typeface="Cambria Math" panose="02040503050406030204" pitchFamily="18" charset="0"/>
                              <a:ea typeface="Calibri" panose="020F0502020204030204" pitchFamily="34" charset="0"/>
                              <a:cs typeface="Times New Roman" panose="02020603050405020304" pitchFamily="18" charset="0"/>
                            </a:rPr>
                            <m:t>𝑖</m:t>
                          </m:r>
                          <m:r>
                            <a:rPr lang="en-US" sz="2400" b="0" i="1" smtClean="0">
                              <a:latin typeface="Cambria Math" panose="02040503050406030204" pitchFamily="18" charset="0"/>
                              <a:ea typeface="Calibri" panose="020F0502020204030204" pitchFamily="34" charset="0"/>
                              <a:cs typeface="Times New Roman" panose="02020603050405020304" pitchFamily="18" charset="0"/>
                            </a:rPr>
                            <m:t>𝑡</m:t>
                          </m:r>
                        </m:sub>
                      </m:sSub>
                      <m:r>
                        <a:rPr lang="es-CO" sz="2400" i="1">
                          <a:latin typeface="Cambria Math" panose="02040503050406030204" pitchFamily="18" charset="0"/>
                          <a:ea typeface="Calibri" panose="020F0502020204030204" pitchFamily="34" charset="0"/>
                          <a:cs typeface="Times New Roman" panose="02020603050405020304" pitchFamily="18" charset="0"/>
                        </a:rPr>
                        <m:t>𝛾</m:t>
                      </m:r>
                      <m:r>
                        <a:rPr lang="es-CO"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s-CO" sz="2400" i="1">
                              <a:latin typeface="Cambria Math" panose="02040503050406030204" pitchFamily="18" charset="0"/>
                              <a:ea typeface="Cambria Math" panose="02040503050406030204" pitchFamily="18" charset="0"/>
                              <a:cs typeface="Times New Roman" panose="02020603050405020304" pitchFamily="18" charset="0"/>
                            </a:rPr>
                          </m:ctrlPr>
                        </m:sSubPr>
                        <m:e>
                          <m:r>
                            <a:rPr lang="es-CO" sz="2400" i="1">
                              <a:latin typeface="Cambria Math" panose="02040503050406030204" pitchFamily="18" charset="0"/>
                              <a:ea typeface="Cambria Math" panose="02040503050406030204" pitchFamily="18" charset="0"/>
                              <a:cs typeface="Times New Roman" panose="02020603050405020304" pitchFamily="18" charset="0"/>
                            </a:rPr>
                            <m:t>𝜀</m:t>
                          </m:r>
                        </m:e>
                        <m:sub>
                          <m:r>
                            <a:rPr lang="es-CO" sz="2400" i="1">
                              <a:latin typeface="Cambria Math" panose="02040503050406030204" pitchFamily="18" charset="0"/>
                              <a:ea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𝑡</m:t>
                          </m:r>
                        </m:sub>
                      </m:sSub>
                    </m:oMath>
                  </m:oMathPara>
                </a14:m>
                <a:endParaRPr lang="es-CO" sz="24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12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¿y ahora, se puede interpretar el </a:t>
                </a:r>
                <a14:m>
                  <m:oMath xmlns:m="http://schemas.openxmlformats.org/officeDocument/2006/math">
                    <m:sSub>
                      <m:sSubPr>
                        <m:ctrlPr>
                          <a:rPr lang="es-CO" sz="2400" i="1" smtClean="0">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Pr>
                      <m:e>
                        <m:r>
                          <a:rPr lang="es-CO" sz="2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e>
                      <m:sub>
                        <m:r>
                          <a:rPr lang="es-CO" sz="24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1</m:t>
                        </m:r>
                      </m:sub>
                    </m:sSub>
                  </m:oMath>
                </a14:m>
                <a:r>
                  <a:rPr lang="es-CO" sz="2400" dirty="0">
                    <a:solidFill>
                      <a:srgbClr val="7030A0"/>
                    </a:solidFill>
                    <a:latin typeface="Times New Roman" panose="02020603050405020304" pitchFamily="18" charset="0"/>
                    <a:cs typeface="Times New Roman" panose="02020603050405020304" pitchFamily="18" charset="0"/>
                  </a:rPr>
                  <a:t> como el efecto causal del riego </a:t>
                </a:r>
                <a:br>
                  <a:rPr lang="es-CO" sz="2400" dirty="0">
                    <a:solidFill>
                      <a:srgbClr val="7030A0"/>
                    </a:solidFill>
                    <a:latin typeface="Times New Roman" panose="02020603050405020304" pitchFamily="18" charset="0"/>
                    <a:cs typeface="Times New Roman" panose="02020603050405020304" pitchFamily="18" charset="0"/>
                  </a:rPr>
                </a:br>
                <a:r>
                  <a:rPr lang="es-CO" sz="2400" dirty="0">
                    <a:solidFill>
                      <a:srgbClr val="7030A0"/>
                    </a:solidFill>
                    <a:latin typeface="Times New Roman" panose="02020603050405020304" pitchFamily="18" charset="0"/>
                    <a:cs typeface="Times New Roman" panose="02020603050405020304" pitchFamily="18" charset="0"/>
                  </a:rPr>
                  <a:t>sobre el rendimiento? ¿Por qué?</a:t>
                </a:r>
              </a:p>
              <a:p>
                <a:pPr>
                  <a:spcAft>
                    <a:spcPts val="1200"/>
                  </a:spcAft>
                </a:pPr>
                <a:r>
                  <a:rPr lang="es-CO" sz="2400" dirty="0">
                    <a:latin typeface="Times New Roman" panose="02020603050405020304" pitchFamily="18" charset="0"/>
                    <a:cs typeface="Times New Roman" panose="02020603050405020304" pitchFamily="18" charset="0"/>
                  </a:rPr>
                  <a:t>El instrumento busca resolver este problema aprovechando una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parte exógena en los cambios de </a:t>
                </a:r>
                <a14:m>
                  <m:oMath xmlns:m="http://schemas.openxmlformats.org/officeDocument/2006/math">
                    <m:sSub>
                      <m:sSubPr>
                        <m:ctrlPr>
                          <a:rPr lang="en-US" sz="240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e>
                      <m:sub>
                        <m:r>
                          <a:rPr lang="en-US" sz="240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a:t>
                </a:r>
              </a:p>
              <a:p>
                <a:pPr>
                  <a:spcAft>
                    <a:spcPts val="1200"/>
                  </a:spcAft>
                </a:pPr>
                <a:endParaRPr lang="es-CO" sz="2400" dirty="0">
                  <a:latin typeface="Times New Roman" panose="02020603050405020304" pitchFamily="18" charset="0"/>
                  <a:cs typeface="Times New Roman"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370936" y="1268084"/>
                <a:ext cx="10187797" cy="5071692"/>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866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DE331-F9B4-A60E-C20A-791A2E46459B}"/>
              </a:ext>
            </a:extLst>
          </p:cNvPr>
          <p:cNvPicPr>
            <a:picLocks noChangeAspect="1"/>
          </p:cNvPicPr>
          <p:nvPr/>
        </p:nvPicPr>
        <p:blipFill>
          <a:blip r:embed="rId2"/>
          <a:stretch>
            <a:fillRect/>
          </a:stretch>
        </p:blipFill>
        <p:spPr>
          <a:xfrm>
            <a:off x="7325" y="48125"/>
            <a:ext cx="9956433" cy="6740749"/>
          </a:xfrm>
          <a:prstGeom prst="rect">
            <a:avLst/>
          </a:prstGeom>
        </p:spPr>
      </p:pic>
    </p:spTree>
    <p:extLst>
      <p:ext uri="{BB962C8B-B14F-4D97-AF65-F5344CB8AC3E}">
        <p14:creationId xmlns:p14="http://schemas.microsoft.com/office/powerpoint/2010/main" val="2533548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40125" y="263985"/>
            <a:ext cx="8516202" cy="444500"/>
          </a:xfrm>
        </p:spPr>
        <p:txBody>
          <a:bodyPr/>
          <a:lstStyle/>
          <a:p>
            <a:r>
              <a:rPr lang="es-CO" dirty="0"/>
              <a:t>IV con Variables Binarias</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536804" y="1142222"/>
                <a:ext cx="10694437" cy="4573555"/>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Consideramos el caso donde: </a:t>
                </a:r>
              </a:p>
              <a:p>
                <a:pPr>
                  <a:spcAft>
                    <a:spcPts val="1200"/>
                  </a:spcAft>
                  <a:buFontTx/>
                  <a:buChar char="-"/>
                </a:pPr>
                <a:r>
                  <a:rPr lang="es-CO" sz="2400" dirty="0">
                    <a:latin typeface="Times New Roman" panose="02020603050405020304" pitchFamily="18" charset="0"/>
                    <a:cs typeface="Times New Roman" panose="02020603050405020304" pitchFamily="18" charset="0"/>
                  </a:rPr>
                  <a:t>La variable de interés es una variable dicotómica (e.g.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si está afectado por el tratamiento)</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     (1)</m:t>
                      </m:r>
                    </m:oMath>
                  </m:oMathPara>
                </a14:m>
                <a:endParaRPr lang="es-CO" sz="2400" dirty="0">
                  <a:latin typeface="Times New Roman" panose="02020603050405020304" pitchFamily="18" charset="0"/>
                  <a:cs typeface="Times New Roman" panose="02020603050405020304" pitchFamily="18" charset="0"/>
                </a:endParaRPr>
              </a:p>
              <a:p>
                <a:pPr marL="0" indent="0">
                  <a:spcAft>
                    <a:spcPts val="1200"/>
                  </a:spcAft>
                  <a:buNone/>
                </a:pPr>
                <a:endParaRPr lang="en-US" sz="2400" i="1" dirty="0">
                  <a:latin typeface="Cambria Math" panose="020405030504060302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𝑦</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1</m:t>
                          </m:r>
                        </m:sub>
                      </m:sSub>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e>
                      </m:acc>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     (2)</m:t>
                      </m:r>
                    </m:oMath>
                  </m:oMathPara>
                </a14:m>
                <a:endParaRPr lang="es-CO" sz="2400" dirty="0">
                  <a:latin typeface="Times New Roman" panose="02020603050405020304" pitchFamily="18" charset="0"/>
                  <a:cs typeface="Times New Roman" panose="02020603050405020304" pitchFamily="18" charset="0"/>
                </a:endParaRPr>
              </a:p>
              <a:p>
                <a:pPr>
                  <a:spcAft>
                    <a:spcPts val="1200"/>
                  </a:spcAft>
                  <a:buFontTx/>
                  <a:buChar char="-"/>
                </a:pPr>
                <a:r>
                  <a:rPr lang="es-CO" sz="2400" dirty="0">
                    <a:latin typeface="Times New Roman" panose="02020603050405020304" pitchFamily="18" charset="0"/>
                    <a:cs typeface="Times New Roman" panose="02020603050405020304" pitchFamily="18" charset="0"/>
                  </a:rPr>
                  <a:t>El instrumento también es una dummy:</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tener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aumenta la probabilidad de estar tratado.</a:t>
                </a:r>
              </a:p>
              <a:p>
                <a:pPr>
                  <a:spcAft>
                    <a:spcPts val="1200"/>
                  </a:spcAft>
                </a:pPr>
                <a:r>
                  <a:rPr lang="es-CO" sz="2400" dirty="0">
                    <a:latin typeface="Times New Roman" panose="02020603050405020304" pitchFamily="18" charset="0"/>
                    <a:cs typeface="Times New Roman" panose="02020603050405020304" pitchFamily="18" charset="0"/>
                  </a:rPr>
                  <a:t>Todo lo que hemos mencionado antes aplica.</a:t>
                </a:r>
              </a:p>
              <a:p>
                <a:pPr>
                  <a:spcAft>
                    <a:spcPts val="1200"/>
                  </a:spcAft>
                </a:pPr>
                <a:r>
                  <a:rPr lang="es-CO" sz="2400" dirty="0">
                    <a:latin typeface="Times New Roman" panose="02020603050405020304" pitchFamily="18" charset="0"/>
                    <a:cs typeface="Times New Roman" panose="02020603050405020304" pitchFamily="18" charset="0"/>
                  </a:rPr>
                  <a:t>También nos permite tener grupos y relacionarlo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con nuestro vocabulario de contrafactual.</a:t>
                </a: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536804" y="1142222"/>
                <a:ext cx="10694437" cy="4573555"/>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367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9" y="261257"/>
            <a:ext cx="8516202" cy="444500"/>
          </a:xfrm>
        </p:spPr>
        <p:txBody>
          <a:bodyPr/>
          <a:lstStyle/>
          <a:p>
            <a:r>
              <a:rPr lang="es-CO" dirty="0"/>
              <a:t>Los “Cumplidos” y otros grupos</a:t>
            </a:r>
          </a:p>
        </p:txBody>
      </p:sp>
      <mc:AlternateContent xmlns:mc="http://schemas.openxmlformats.org/markup-compatibility/2006" xmlns:a14="http://schemas.microsoft.com/office/drawing/2010/main">
        <mc:Choice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485191" y="1027664"/>
                <a:ext cx="10711544" cy="2890902"/>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Ahora podemos definir los grupos siguientes:</a:t>
                </a:r>
              </a:p>
              <a:p>
                <a:pPr marL="0" indent="0">
                  <a:spcAft>
                    <a:spcPts val="600"/>
                  </a:spcAft>
                  <a:buNone/>
                </a:pPr>
                <a:r>
                  <a:rPr lang="es-CO" sz="2400" dirty="0">
                    <a:latin typeface="Times New Roman" panose="02020603050405020304" pitchFamily="18" charset="0"/>
                    <a:cs typeface="Times New Roman" panose="02020603050405020304" pitchFamily="18" charset="0"/>
                  </a:rPr>
                  <a:t>1) Los siempre tratados: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2) Los nunca tratados: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=0|</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3) Los “Cumplidos”, solo participan si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=1</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4) Los “desafiantes”, solo participan si </a:t>
                </a:r>
                <a14:m>
                  <m:oMath xmlns:m="http://schemas.openxmlformats.org/officeDocument/2006/math">
                    <m:sSub>
                      <m:sSubPr>
                        <m:ctrlPr>
                          <a:rPr lang="en-US" sz="2400" i="1" smtClean="0">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=0|</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1</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En nuestro ejemplo los Cumplidos son los que tienen hijos solamente si la 1ª FIV fue exitosa (que cambian su comportamiento con el instrumento)</a:t>
                </a:r>
              </a:p>
              <a:p>
                <a:pPr marL="0" indent="0">
                  <a:spcAft>
                    <a:spcPts val="600"/>
                  </a:spcAft>
                  <a:buNone/>
                </a:pPr>
                <a:endParaRPr lang="es-CO" sz="2400" dirty="0">
                  <a:latin typeface="Times New Roman" panose="02020603050405020304" pitchFamily="18" charset="0"/>
                  <a:cs typeface="Times New Roman" panose="02020603050405020304" pitchFamily="18" charset="0"/>
                </a:endParaRPr>
              </a:p>
            </p:txBody>
          </p:sp>
        </mc:Choice>
        <mc:Fallback xmlns="">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485191" y="1027664"/>
                <a:ext cx="10711544" cy="2890902"/>
              </a:xfr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421063663"/>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𝟏</m:t>
                                </m:r>
                              </m:oMath>
                            </m:oMathPara>
                          </a14:m>
                          <a:endParaRPr lang="es-CO" noProof="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338129"/>
                      </a:ext>
                    </a:extLst>
                  </a:tr>
                  <a:tr h="616804">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R w="12700" cap="flat" cmpd="sng" algn="ctr">
                          <a:solidFill>
                            <a:schemeClr val="tx1"/>
                          </a:solidFill>
                          <a:prstDash val="solid"/>
                          <a:round/>
                          <a:headEnd type="none" w="med" len="med"/>
                          <a:tailEnd type="none" w="med" len="med"/>
                        </a:lnR>
                      </a:tcPr>
                    </a:tc>
                    <a:tc>
                      <a:txBody>
                        <a:bodyPr/>
                        <a:lstStyle/>
                        <a:p>
                          <a:r>
                            <a:rPr lang="es-CO" b="1" noProof="0" dirty="0">
                              <a:solidFill>
                                <a:schemeClr val="accent6">
                                  <a:lumMod val="95000"/>
                                </a:schemeClr>
                              </a:solidFill>
                            </a:rPr>
                            <a:t>Los nunca tratados</a:t>
                          </a:r>
                          <a:br>
                            <a:rPr lang="es-CO" b="1" noProof="0" dirty="0">
                              <a:solidFill>
                                <a:schemeClr val="accent6">
                                  <a:lumMod val="95000"/>
                                </a:schemeClr>
                              </a:solidFill>
                            </a:rPr>
                          </a:br>
                          <a:r>
                            <a:rPr lang="es-CO" sz="1800" b="1" noProof="0" dirty="0">
                              <a:solidFill>
                                <a:schemeClr val="accent6">
                                  <a:lumMod val="95000"/>
                                </a:schemeClr>
                              </a:solidFill>
                            </a:rPr>
                            <a:t>Los Cumplidos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chemeClr val="accent6">
                                  <a:lumMod val="95000"/>
                                </a:schemeClr>
                              </a:solidFill>
                            </a:rPr>
                            <a:t>Los nunca tratados</a:t>
                          </a:r>
                          <a:br>
                            <a:rPr lang="es-CO" sz="1800" b="1" noProof="0" dirty="0">
                              <a:solidFill>
                                <a:schemeClr val="accent6">
                                  <a:lumMod val="95000"/>
                                </a:schemeClr>
                              </a:solidFill>
                            </a:rPr>
                          </a:br>
                          <a:r>
                            <a:rPr lang="es-CO" b="1" noProof="0" dirty="0">
                              <a:solidFill>
                                <a:schemeClr val="accent6">
                                  <a:lumMod val="95000"/>
                                </a:schemeClr>
                              </a:solidFill>
                            </a:rPr>
                            <a:t>Los Desafiantes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285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n-US" b="1" i="1" noProof="0" smtClean="0">
                                    <a:latin typeface="Cambria Math" panose="02040503050406030204" pitchFamily="18" charset="0"/>
                                  </a:rPr>
                                  <m:t>𝟏</m:t>
                                </m:r>
                              </m:oMath>
                            </m:oMathPara>
                          </a14:m>
                          <a:endParaRPr lang="es-CO" noProof="0" dirty="0"/>
                        </a:p>
                        <a:p>
                          <a:endParaRPr lang="es-CO" noProof="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rgbClr val="00B050"/>
                              </a:solidFill>
                            </a:rPr>
                            <a:t>Los siempre tratados</a:t>
                          </a:r>
                          <a:br>
                            <a:rPr lang="es-CO" b="1" noProof="0" dirty="0"/>
                          </a:br>
                          <a:r>
                            <a:rPr lang="es-CO" sz="1800" b="1" noProof="0" dirty="0">
                              <a:solidFill>
                                <a:schemeClr val="accent6">
                                  <a:lumMod val="95000"/>
                                </a:schemeClr>
                              </a:solidFill>
                            </a:rPr>
                            <a:t>Los Desafiantes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rgbClr val="00B050"/>
                              </a:solidFill>
                            </a:rPr>
                            <a:t>Los siempre tratados</a:t>
                          </a:r>
                        </a:p>
                        <a:p>
                          <a:r>
                            <a:rPr lang="es-CO" sz="1800" b="1" noProof="0" dirty="0">
                              <a:solidFill>
                                <a:schemeClr val="accent6">
                                  <a:lumMod val="95000"/>
                                </a:schemeClr>
                              </a:solidFill>
                            </a:rPr>
                            <a:t>Los Cumplidos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Choice>
        <mc:Fallback xmlns="">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421063663"/>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37739" t="-1639" r="-118391" b="-372131"/>
                          </a:stretch>
                        </a:blipFill>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116721" t="-1639" r="-325" b="-372131"/>
                          </a:stretch>
                        </a:blipFill>
                      </a:tcPr>
                    </a:tc>
                    <a:extLst>
                      <a:ext uri="{0D108BD9-81ED-4DB2-BD59-A6C34878D82A}">
                        <a16:rowId xmlns:a16="http://schemas.microsoft.com/office/drawing/2014/main" val="3501338129"/>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58491" r="-581633" b="-114151"/>
                          </a:stretch>
                        </a:blipFill>
                      </a:tcPr>
                    </a:tc>
                    <a:tc>
                      <a:txBody>
                        <a:bodyPr/>
                        <a:lstStyle/>
                        <a:p>
                          <a:r>
                            <a:rPr lang="es-CO" b="1" noProof="0" dirty="0">
                              <a:solidFill>
                                <a:schemeClr val="accent6">
                                  <a:lumMod val="95000"/>
                                </a:schemeClr>
                              </a:solidFill>
                            </a:rPr>
                            <a:t>Los nunca tratados</a:t>
                          </a:r>
                          <a:br>
                            <a:rPr lang="es-CO" b="1" noProof="0" dirty="0">
                              <a:solidFill>
                                <a:schemeClr val="accent6">
                                  <a:lumMod val="95000"/>
                                </a:schemeClr>
                              </a:solidFill>
                            </a:rPr>
                          </a:br>
                          <a:r>
                            <a:rPr lang="es-CO" sz="1800" b="1" noProof="0" dirty="0">
                              <a:solidFill>
                                <a:schemeClr val="accent6">
                                  <a:lumMod val="95000"/>
                                </a:schemeClr>
                              </a:solidFill>
                            </a:rPr>
                            <a:t>Los Cumplidos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chemeClr val="accent6">
                                  <a:lumMod val="95000"/>
                                </a:schemeClr>
                              </a:solidFill>
                            </a:rPr>
                            <a:t>Los nunca tratados</a:t>
                          </a:r>
                          <a:br>
                            <a:rPr lang="es-CO" sz="1800" b="1" noProof="0" dirty="0">
                              <a:solidFill>
                                <a:schemeClr val="accent6">
                                  <a:lumMod val="95000"/>
                                </a:schemeClr>
                              </a:solidFill>
                            </a:rPr>
                          </a:br>
                          <a:r>
                            <a:rPr lang="es-CO" b="1" noProof="0" dirty="0">
                              <a:solidFill>
                                <a:schemeClr val="accent6">
                                  <a:lumMod val="95000"/>
                                </a:schemeClr>
                              </a:solidFill>
                            </a:rPr>
                            <a:t>Los Desafiantes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160000" r="-581633" b="-1523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rgbClr val="00B050"/>
                              </a:solidFill>
                            </a:rPr>
                            <a:t>Los siempre tratados</a:t>
                          </a:r>
                          <a:br>
                            <a:rPr lang="es-CO" b="1" noProof="0" dirty="0"/>
                          </a:br>
                          <a:r>
                            <a:rPr lang="es-CO" sz="1800" b="1" noProof="0" dirty="0">
                              <a:solidFill>
                                <a:schemeClr val="accent6">
                                  <a:lumMod val="95000"/>
                                </a:schemeClr>
                              </a:solidFill>
                            </a:rPr>
                            <a:t>Los Desafiantes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rgbClr val="00B050"/>
                              </a:solidFill>
                            </a:rPr>
                            <a:t>Los siempre tratados</a:t>
                          </a:r>
                        </a:p>
                        <a:p>
                          <a:r>
                            <a:rPr lang="es-CO" sz="1800" b="1" noProof="0" dirty="0">
                              <a:solidFill>
                                <a:schemeClr val="accent6">
                                  <a:lumMod val="95000"/>
                                </a:schemeClr>
                              </a:solidFill>
                            </a:rPr>
                            <a:t>Los Cumplidos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Fallback>
      </mc:AlternateContent>
      <mc:AlternateContent xmlns:mc="http://schemas.openxmlformats.org/markup-compatibility/2006" xmlns:a14="http://schemas.microsoft.com/office/drawing/2010/main">
        <mc:Choice Requires="a14">
          <p:sp>
            <p:nvSpPr>
              <p:cNvPr id="8" name="Marcador de texto 2">
                <a:extLst>
                  <a:ext uri="{FF2B5EF4-FFF2-40B4-BE49-F238E27FC236}">
                    <a16:creationId xmlns:a16="http://schemas.microsoft.com/office/drawing/2014/main" id="{D14056C5-85DB-6736-7B56-42FAD0BA8A37}"/>
                  </a:ext>
                </a:extLst>
              </p:cNvPr>
              <p:cNvSpPr txBox="1">
                <a:spLocks/>
              </p:cNvSpPr>
              <p:nvPr/>
            </p:nvSpPr>
            <p:spPr>
              <a:xfrm>
                <a:off x="225680" y="5611878"/>
                <a:ext cx="10711543" cy="1566376"/>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La primera etapa nos dice que pasar de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=0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a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1</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aumenta la proporción de tratados de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𝛼</m:t>
                        </m:r>
                      </m:e>
                      <m:sub>
                        <m:r>
                          <a:rPr lang="en-US" sz="2400" i="1">
                            <a:solidFill>
                              <a:schemeClr val="accent6">
                                <a:lumMod val="95000"/>
                              </a:schemeClr>
                            </a:solidFill>
                            <a:latin typeface="Cambria Math" panose="02040503050406030204" pitchFamily="18" charset="0"/>
                          </a:rPr>
                          <m:t>1</m:t>
                        </m:r>
                      </m:sub>
                    </m:sSub>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a:t>
                </a: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Entonces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𝛼</m:t>
                        </m:r>
                      </m:e>
                      <m:sub>
                        <m:r>
                          <a:rPr lang="en-US" sz="2400" b="0" i="1" smtClean="0">
                            <a:solidFill>
                              <a:schemeClr val="accent6">
                                <a:lumMod val="95000"/>
                              </a:schemeClr>
                            </a:solidFill>
                            <a:latin typeface="Cambria Math" panose="02040503050406030204" pitchFamily="18" charset="0"/>
                          </a:rPr>
                          <m:t>1</m:t>
                        </m:r>
                      </m:sub>
                    </m:sSub>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representa la proporción de Cumplidos</a:t>
                </a:r>
              </a:p>
            </p:txBody>
          </p:sp>
        </mc:Choice>
        <mc:Fallback xmlns="">
          <p:sp>
            <p:nvSpPr>
              <p:cNvPr id="8" name="Marcador de texto 2">
                <a:extLst>
                  <a:ext uri="{FF2B5EF4-FFF2-40B4-BE49-F238E27FC236}">
                    <a16:creationId xmlns:a16="http://schemas.microsoft.com/office/drawing/2014/main" id="{D14056C5-85DB-6736-7B56-42FAD0BA8A37}"/>
                  </a:ext>
                </a:extLst>
              </p:cNvPr>
              <p:cNvSpPr txBox="1">
                <a:spLocks noRot="1" noChangeAspect="1" noMove="1" noResize="1" noEditPoints="1" noAdjustHandles="1" noChangeArrowheads="1" noChangeShapeType="1" noTextEdit="1"/>
              </p:cNvSpPr>
              <p:nvPr/>
            </p:nvSpPr>
            <p:spPr>
              <a:xfrm>
                <a:off x="225680" y="5611878"/>
                <a:ext cx="10711543" cy="1566376"/>
              </a:xfr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60491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9" y="261257"/>
            <a:ext cx="8516202" cy="444500"/>
          </a:xfrm>
        </p:spPr>
        <p:txBody>
          <a:bodyPr/>
          <a:lstStyle/>
          <a:p>
            <a:r>
              <a:rPr lang="es-CO" dirty="0"/>
              <a:t>Los “Cumplidos” y otros grupos</a:t>
            </a:r>
          </a:p>
        </p:txBody>
      </p:sp>
      <mc:AlternateContent xmlns:mc="http://schemas.openxmlformats.org/markup-compatibility/2006" xmlns:a14="http://schemas.microsoft.com/office/drawing/2010/main">
        <mc:Choice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485191" y="1027664"/>
                <a:ext cx="10711544" cy="2890902"/>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Ahora podemos definir los grupos siguientes:</a:t>
                </a: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1) Los siempre tratados: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=1|</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latin typeface="Times New Roman" panose="02020603050405020304" pitchFamily="18" charset="0"/>
                    <a:cs typeface="Times New Roman" panose="02020603050405020304" pitchFamily="18" charset="0"/>
                  </a:rPr>
                  <a:t>2) Los nunca tratados: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3) Los “Cumplidos”, solo participan si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=1</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4) Los “desafiantes”, solo participan si </a:t>
                </a:r>
                <a14:m>
                  <m:oMath xmlns:m="http://schemas.openxmlformats.org/officeDocument/2006/math">
                    <m:sSub>
                      <m:sSubPr>
                        <m:ctrlPr>
                          <a:rPr lang="en-US" sz="2400" i="1" smtClean="0">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=0|</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1</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En nuestro ejemplo los Cumplidos son los que tienen hijos solamente si la 1ª FIV fue exitosa (que cambian su comportamiento con el instrumento)</a:t>
                </a:r>
              </a:p>
              <a:p>
                <a:pPr marL="0" indent="0">
                  <a:spcAft>
                    <a:spcPts val="600"/>
                  </a:spcAft>
                  <a:buNone/>
                </a:pPr>
                <a:endParaRPr lang="es-CO" sz="2400" dirty="0">
                  <a:latin typeface="Times New Roman" panose="02020603050405020304" pitchFamily="18" charset="0"/>
                  <a:cs typeface="Times New Roman" panose="02020603050405020304" pitchFamily="18" charset="0"/>
                </a:endParaRPr>
              </a:p>
            </p:txBody>
          </p:sp>
        </mc:Choice>
        <mc:Fallback xmlns="">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485191" y="1027664"/>
                <a:ext cx="10711544" cy="2890902"/>
              </a:xfr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4050182471"/>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𝟏</m:t>
                                </m:r>
                              </m:oMath>
                            </m:oMathPara>
                          </a14:m>
                          <a:endParaRPr lang="es-CO" noProof="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338129"/>
                      </a:ext>
                    </a:extLst>
                  </a:tr>
                  <a:tr h="616804">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R w="12700" cap="flat" cmpd="sng" algn="ctr">
                          <a:solidFill>
                            <a:schemeClr val="tx1"/>
                          </a:solidFill>
                          <a:prstDash val="solid"/>
                          <a:round/>
                          <a:headEnd type="none" w="med" len="med"/>
                          <a:tailEnd type="none" w="med" len="med"/>
                        </a:lnR>
                      </a:tcPr>
                    </a:tc>
                    <a:tc>
                      <a:txBody>
                        <a:bodyPr/>
                        <a:lstStyle/>
                        <a:p>
                          <a:r>
                            <a:rPr lang="es-CO" b="1" noProof="0" dirty="0">
                              <a:solidFill>
                                <a:srgbClr val="FF0000"/>
                              </a:solidFill>
                            </a:rPr>
                            <a:t>Los nunca tratados</a:t>
                          </a:r>
                          <a:br>
                            <a:rPr lang="es-CO" b="1" noProof="0" dirty="0"/>
                          </a:br>
                          <a:r>
                            <a:rPr lang="es-CO" sz="1800" b="1" noProof="0" dirty="0">
                              <a:solidFill>
                                <a:schemeClr val="accent6">
                                  <a:lumMod val="95000"/>
                                </a:schemeClr>
                              </a:solidFill>
                            </a:rPr>
                            <a:t>Los Cumplidos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rgbClr val="FF0000"/>
                              </a:solidFill>
                            </a:rPr>
                            <a:t>Los nunca tratados</a:t>
                          </a:r>
                          <a:br>
                            <a:rPr lang="es-CO" sz="1800" b="1" noProof="0" dirty="0"/>
                          </a:br>
                          <a:r>
                            <a:rPr lang="es-CO" b="1" noProof="0" dirty="0">
                              <a:solidFill>
                                <a:schemeClr val="accent6">
                                  <a:lumMod val="95000"/>
                                </a:schemeClr>
                              </a:solidFill>
                            </a:rPr>
                            <a:t>Los Desafiantes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285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n-US" b="1" i="1" noProof="0" smtClean="0">
                                    <a:latin typeface="Cambria Math" panose="02040503050406030204" pitchFamily="18" charset="0"/>
                                  </a:rPr>
                                  <m:t>𝟏</m:t>
                                </m:r>
                              </m:oMath>
                            </m:oMathPara>
                          </a14:m>
                          <a:endParaRPr lang="es-CO" noProof="0" dirty="0"/>
                        </a:p>
                        <a:p>
                          <a:endParaRPr lang="es-CO" noProof="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chemeClr val="accent6">
                                  <a:lumMod val="95000"/>
                                </a:schemeClr>
                              </a:solidFill>
                            </a:rPr>
                            <a:t>Los siempre tratados</a:t>
                          </a:r>
                          <a:br>
                            <a:rPr lang="es-CO" b="1" noProof="0" dirty="0">
                              <a:solidFill>
                                <a:schemeClr val="accent6">
                                  <a:lumMod val="95000"/>
                                </a:schemeClr>
                              </a:solidFill>
                            </a:rPr>
                          </a:br>
                          <a:r>
                            <a:rPr lang="es-CO" sz="1800" b="1" noProof="0" dirty="0">
                              <a:solidFill>
                                <a:schemeClr val="accent6">
                                  <a:lumMod val="95000"/>
                                </a:schemeClr>
                              </a:solidFill>
                            </a:rPr>
                            <a:t>Los Desafiantes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chemeClr val="accent6">
                                  <a:lumMod val="95000"/>
                                </a:schemeClr>
                              </a:solidFill>
                            </a:rPr>
                            <a:t>Los siempre tratados</a:t>
                          </a:r>
                        </a:p>
                        <a:p>
                          <a:r>
                            <a:rPr lang="es-CO" sz="1800" b="1" noProof="0" dirty="0">
                              <a:solidFill>
                                <a:schemeClr val="accent6">
                                  <a:lumMod val="95000"/>
                                </a:schemeClr>
                              </a:solidFill>
                            </a:rPr>
                            <a:t>Los Cumplidos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Choice>
        <mc:Fallback xmlns="">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4050182471"/>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37739" t="-1639" r="-118391" b="-372131"/>
                          </a:stretch>
                        </a:blipFill>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116721" t="-1639" r="-325" b="-372131"/>
                          </a:stretch>
                        </a:blipFill>
                      </a:tcPr>
                    </a:tc>
                    <a:extLst>
                      <a:ext uri="{0D108BD9-81ED-4DB2-BD59-A6C34878D82A}">
                        <a16:rowId xmlns:a16="http://schemas.microsoft.com/office/drawing/2014/main" val="3501338129"/>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58491" r="-581633" b="-114151"/>
                          </a:stretch>
                        </a:blipFill>
                      </a:tcPr>
                    </a:tc>
                    <a:tc>
                      <a:txBody>
                        <a:bodyPr/>
                        <a:lstStyle/>
                        <a:p>
                          <a:r>
                            <a:rPr lang="es-CO" b="1" noProof="0" dirty="0">
                              <a:solidFill>
                                <a:srgbClr val="FF0000"/>
                              </a:solidFill>
                            </a:rPr>
                            <a:t>Los nunca tratados</a:t>
                          </a:r>
                          <a:br>
                            <a:rPr lang="es-CO" b="1" noProof="0" dirty="0"/>
                          </a:br>
                          <a:r>
                            <a:rPr lang="es-CO" sz="1800" b="1" noProof="0" dirty="0">
                              <a:solidFill>
                                <a:schemeClr val="accent6">
                                  <a:lumMod val="95000"/>
                                </a:schemeClr>
                              </a:solidFill>
                            </a:rPr>
                            <a:t>Los Cumplidos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rgbClr val="FF0000"/>
                              </a:solidFill>
                            </a:rPr>
                            <a:t>Los nunca tratados</a:t>
                          </a:r>
                          <a:br>
                            <a:rPr lang="es-CO" sz="1800" b="1" noProof="0" dirty="0"/>
                          </a:br>
                          <a:r>
                            <a:rPr lang="es-CO" b="1" noProof="0" dirty="0">
                              <a:solidFill>
                                <a:schemeClr val="accent6">
                                  <a:lumMod val="95000"/>
                                </a:schemeClr>
                              </a:solidFill>
                            </a:rPr>
                            <a:t>Los Desafiantes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160000" r="-581633" b="-1523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chemeClr val="accent6">
                                  <a:lumMod val="95000"/>
                                </a:schemeClr>
                              </a:solidFill>
                            </a:rPr>
                            <a:t>Los siempre tratados</a:t>
                          </a:r>
                          <a:br>
                            <a:rPr lang="es-CO" b="1" noProof="0" dirty="0">
                              <a:solidFill>
                                <a:schemeClr val="accent6">
                                  <a:lumMod val="95000"/>
                                </a:schemeClr>
                              </a:solidFill>
                            </a:rPr>
                          </a:br>
                          <a:r>
                            <a:rPr lang="es-CO" sz="1800" b="1" noProof="0" dirty="0">
                              <a:solidFill>
                                <a:schemeClr val="accent6">
                                  <a:lumMod val="95000"/>
                                </a:schemeClr>
                              </a:solidFill>
                            </a:rPr>
                            <a:t>Los Desafiantes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chemeClr val="accent6">
                                  <a:lumMod val="95000"/>
                                </a:schemeClr>
                              </a:solidFill>
                            </a:rPr>
                            <a:t>Los siempre tratados</a:t>
                          </a:r>
                        </a:p>
                        <a:p>
                          <a:r>
                            <a:rPr lang="es-CO" sz="1800" b="1" noProof="0" dirty="0">
                              <a:solidFill>
                                <a:schemeClr val="accent6">
                                  <a:lumMod val="95000"/>
                                </a:schemeClr>
                              </a:solidFill>
                            </a:rPr>
                            <a:t>Los Cumplidos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Fallback>
      </mc:AlternateContent>
      <mc:AlternateContent xmlns:mc="http://schemas.openxmlformats.org/markup-compatibility/2006" xmlns:a14="http://schemas.microsoft.com/office/drawing/2010/main">
        <mc:Choice Requires="a14">
          <p:sp>
            <p:nvSpPr>
              <p:cNvPr id="8" name="Marcador de texto 2">
                <a:extLst>
                  <a:ext uri="{FF2B5EF4-FFF2-40B4-BE49-F238E27FC236}">
                    <a16:creationId xmlns:a16="http://schemas.microsoft.com/office/drawing/2014/main" id="{D14056C5-85DB-6736-7B56-42FAD0BA8A37}"/>
                  </a:ext>
                </a:extLst>
              </p:cNvPr>
              <p:cNvSpPr txBox="1">
                <a:spLocks/>
              </p:cNvSpPr>
              <p:nvPr/>
            </p:nvSpPr>
            <p:spPr>
              <a:xfrm>
                <a:off x="225680" y="5611878"/>
                <a:ext cx="10711543" cy="1566376"/>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CO" sz="2400" dirty="0">
                    <a:latin typeface="Times New Roman" panose="02020603050405020304" pitchFamily="18" charset="0"/>
                    <a:cs typeface="Times New Roman" panose="02020603050405020304" pitchFamily="18" charset="0"/>
                  </a:rPr>
                  <a:t>La primera etapa nos dice que pasar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=0 </m:t>
                    </m:r>
                  </m:oMath>
                </a14:m>
                <a:r>
                  <a:rPr lang="es-CO" sz="2400" dirty="0">
                    <a:latin typeface="Times New Roman" panose="02020603050405020304" pitchFamily="18" charset="0"/>
                    <a:cs typeface="Times New Roman" panose="02020603050405020304" pitchFamily="18" charset="0"/>
                  </a:rPr>
                  <a:t>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aumenta la proporción de tratados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a:t>
                </a:r>
              </a:p>
              <a:p>
                <a:pPr marL="0" indent="0">
                  <a:spcAft>
                    <a:spcPts val="600"/>
                  </a:spcAft>
                  <a:buNone/>
                </a:pPr>
                <a:r>
                  <a:rPr lang="es-CO" sz="2400" dirty="0">
                    <a:latin typeface="Times New Roman" panose="02020603050405020304" pitchFamily="18" charset="0"/>
                    <a:cs typeface="Times New Roman" panose="02020603050405020304" pitchFamily="18" charset="0"/>
                  </a:rPr>
                  <a:t>Entonces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representa la proporción de Cumplidos</a:t>
                </a:r>
              </a:p>
            </p:txBody>
          </p:sp>
        </mc:Choice>
        <mc:Fallback xmlns="">
          <p:sp>
            <p:nvSpPr>
              <p:cNvPr id="8" name="Marcador de texto 2">
                <a:extLst>
                  <a:ext uri="{FF2B5EF4-FFF2-40B4-BE49-F238E27FC236}">
                    <a16:creationId xmlns:a16="http://schemas.microsoft.com/office/drawing/2014/main" id="{D14056C5-85DB-6736-7B56-42FAD0BA8A37}"/>
                  </a:ext>
                </a:extLst>
              </p:cNvPr>
              <p:cNvSpPr txBox="1">
                <a:spLocks noRot="1" noChangeAspect="1" noMove="1" noResize="1" noEditPoints="1" noAdjustHandles="1" noChangeArrowheads="1" noChangeShapeType="1" noTextEdit="1"/>
              </p:cNvSpPr>
              <p:nvPr/>
            </p:nvSpPr>
            <p:spPr>
              <a:xfrm>
                <a:off x="225680" y="5611878"/>
                <a:ext cx="10711543" cy="1566376"/>
              </a:xfr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787087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9" y="261257"/>
            <a:ext cx="8516202" cy="444500"/>
          </a:xfrm>
        </p:spPr>
        <p:txBody>
          <a:bodyPr/>
          <a:lstStyle/>
          <a:p>
            <a:r>
              <a:rPr lang="es-CO" dirty="0"/>
              <a:t>Los “Cumplidos” y otros grupos</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485191" y="1027664"/>
                <a:ext cx="10887788" cy="2890902"/>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Ahora podemos definir los grupos siguientes:</a:t>
                </a: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1) Los siempre tratados: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=1|</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2) Los nunca tratados: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=0|</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latin typeface="Times New Roman" panose="02020603050405020304" pitchFamily="18" charset="0"/>
                    <a:cs typeface="Times New Roman" panose="02020603050405020304" pitchFamily="18" charset="0"/>
                  </a:rPr>
                  <a:t>3) Los “Cumplidos”, solamente participan si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4) Los “desafiantes”, solo participan si </a:t>
                </a:r>
                <a14:m>
                  <m:oMath xmlns:m="http://schemas.openxmlformats.org/officeDocument/2006/math">
                    <m:sSub>
                      <m:sSubPr>
                        <m:ctrlPr>
                          <a:rPr lang="en-US" sz="2400" i="1" smtClean="0">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=0|</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1</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En nuestro ejemplo los Cumplidos son los que tienen hijos solamente si la 1ª FIV fue exitosa (que cambian su comportamiento con el instrumento)</a:t>
                </a:r>
              </a:p>
              <a:p>
                <a:pPr marL="0" indent="0">
                  <a:spcAft>
                    <a:spcPts val="600"/>
                  </a:spcAft>
                  <a:buNone/>
                </a:pPr>
                <a:endParaRPr lang="es-CO" sz="2400" dirty="0">
                  <a:latin typeface="Times New Roman" panose="02020603050405020304" pitchFamily="18" charset="0"/>
                  <a:cs typeface="Times New Roman"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485191" y="1027664"/>
                <a:ext cx="10887788" cy="2890902"/>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2533706779"/>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𝟏</m:t>
                                </m:r>
                              </m:oMath>
                            </m:oMathPara>
                          </a14:m>
                          <a:endParaRPr lang="es-CO" noProof="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338129"/>
                      </a:ext>
                    </a:extLst>
                  </a:tr>
                  <a:tr h="616804">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R w="12700" cap="flat" cmpd="sng" algn="ctr">
                          <a:solidFill>
                            <a:schemeClr val="tx1"/>
                          </a:solidFill>
                          <a:prstDash val="solid"/>
                          <a:round/>
                          <a:headEnd type="none" w="med" len="med"/>
                          <a:tailEnd type="none" w="med" len="med"/>
                        </a:lnR>
                      </a:tcPr>
                    </a:tc>
                    <a:tc>
                      <a:txBody>
                        <a:bodyPr/>
                        <a:lstStyle/>
                        <a:p>
                          <a:r>
                            <a:rPr lang="es-CO" b="1" noProof="0" dirty="0">
                              <a:solidFill>
                                <a:schemeClr val="accent6">
                                  <a:lumMod val="95000"/>
                                </a:schemeClr>
                              </a:solidFill>
                            </a:rPr>
                            <a:t>Los nunca tratados</a:t>
                          </a:r>
                          <a:br>
                            <a:rPr lang="es-CO" b="1" noProof="0" dirty="0"/>
                          </a:br>
                          <a:r>
                            <a:rPr lang="es-CO" sz="1800" b="1" noProof="0" dirty="0">
                              <a:solidFill>
                                <a:schemeClr val="accent3"/>
                              </a:solidFill>
                            </a:rPr>
                            <a:t>Los Cumplidos</a:t>
                          </a:r>
                          <a:endParaRPr lang="es-CO" b="1" noProof="0"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chemeClr val="accent6">
                                  <a:lumMod val="95000"/>
                                </a:schemeClr>
                              </a:solidFill>
                            </a:rPr>
                            <a:t>Los nunca tratados</a:t>
                          </a:r>
                          <a:br>
                            <a:rPr lang="es-CO" sz="1800" b="1" noProof="0" dirty="0">
                              <a:solidFill>
                                <a:schemeClr val="accent6">
                                  <a:lumMod val="95000"/>
                                </a:schemeClr>
                              </a:solidFill>
                            </a:rPr>
                          </a:br>
                          <a:r>
                            <a:rPr lang="es-CO" b="1" noProof="0" dirty="0">
                              <a:solidFill>
                                <a:schemeClr val="accent6">
                                  <a:lumMod val="95000"/>
                                </a:schemeClr>
                              </a:solidFill>
                            </a:rPr>
                            <a:t>Los Desafiantes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285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n-US" b="1" i="1" noProof="0" smtClean="0">
                                    <a:latin typeface="Cambria Math" panose="02040503050406030204" pitchFamily="18" charset="0"/>
                                  </a:rPr>
                                  <m:t>𝟏</m:t>
                                </m:r>
                              </m:oMath>
                            </m:oMathPara>
                          </a14:m>
                          <a:endParaRPr lang="es-CO" noProof="0" dirty="0"/>
                        </a:p>
                        <a:p>
                          <a:endParaRPr lang="es-CO" noProof="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chemeClr val="accent6">
                                  <a:lumMod val="95000"/>
                                </a:schemeClr>
                              </a:solidFill>
                            </a:rPr>
                            <a:t>Los siempre tratados</a:t>
                          </a:r>
                          <a:br>
                            <a:rPr lang="es-CO" b="1" noProof="0" dirty="0">
                              <a:solidFill>
                                <a:schemeClr val="accent6">
                                  <a:lumMod val="95000"/>
                                </a:schemeClr>
                              </a:solidFill>
                            </a:rPr>
                          </a:br>
                          <a:r>
                            <a:rPr lang="es-CO" sz="1800" b="1" noProof="0" dirty="0">
                              <a:solidFill>
                                <a:schemeClr val="accent6">
                                  <a:lumMod val="95000"/>
                                </a:schemeClr>
                              </a:solidFill>
                            </a:rPr>
                            <a:t>Los Desafiantes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chemeClr val="accent6">
                                  <a:lumMod val="95000"/>
                                </a:schemeClr>
                              </a:solidFill>
                            </a:rPr>
                            <a:t>Los siempre tratados</a:t>
                          </a:r>
                        </a:p>
                        <a:p>
                          <a:r>
                            <a:rPr lang="es-CO" sz="1800" b="1" noProof="0" dirty="0">
                              <a:solidFill>
                                <a:schemeClr val="accent3"/>
                              </a:solidFill>
                            </a:rPr>
                            <a:t>Los Cumplidos</a:t>
                          </a:r>
                          <a:endParaRPr lang="es-CO" sz="1800" b="1" noProof="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Choice>
        <mc:Fallback xmlns="">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2533706779"/>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37739" t="-1639" r="-118391" b="-372131"/>
                          </a:stretch>
                        </a:blipFill>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116721" t="-1639" r="-325" b="-372131"/>
                          </a:stretch>
                        </a:blipFill>
                      </a:tcPr>
                    </a:tc>
                    <a:extLst>
                      <a:ext uri="{0D108BD9-81ED-4DB2-BD59-A6C34878D82A}">
                        <a16:rowId xmlns:a16="http://schemas.microsoft.com/office/drawing/2014/main" val="3501338129"/>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58491" r="-581633" b="-114151"/>
                          </a:stretch>
                        </a:blipFill>
                      </a:tcPr>
                    </a:tc>
                    <a:tc>
                      <a:txBody>
                        <a:bodyPr/>
                        <a:lstStyle/>
                        <a:p>
                          <a:r>
                            <a:rPr lang="es-CO" b="1" noProof="0" dirty="0">
                              <a:solidFill>
                                <a:schemeClr val="accent6">
                                  <a:lumMod val="95000"/>
                                </a:schemeClr>
                              </a:solidFill>
                            </a:rPr>
                            <a:t>Los nunca tratados</a:t>
                          </a:r>
                          <a:br>
                            <a:rPr lang="es-CO" b="1" noProof="0" dirty="0"/>
                          </a:br>
                          <a:r>
                            <a:rPr lang="es-CO" sz="1800" b="1" noProof="0" dirty="0">
                              <a:solidFill>
                                <a:schemeClr val="accent3"/>
                              </a:solidFill>
                            </a:rPr>
                            <a:t>Los Cumplidos</a:t>
                          </a:r>
                          <a:endParaRPr lang="es-CO" b="1" noProof="0"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chemeClr val="accent6">
                                  <a:lumMod val="95000"/>
                                </a:schemeClr>
                              </a:solidFill>
                            </a:rPr>
                            <a:t>Los nunca tratados</a:t>
                          </a:r>
                          <a:br>
                            <a:rPr lang="es-CO" sz="1800" b="1" noProof="0" dirty="0">
                              <a:solidFill>
                                <a:schemeClr val="accent6">
                                  <a:lumMod val="95000"/>
                                </a:schemeClr>
                              </a:solidFill>
                            </a:rPr>
                          </a:br>
                          <a:r>
                            <a:rPr lang="es-CO" b="1" noProof="0" dirty="0">
                              <a:solidFill>
                                <a:schemeClr val="accent6">
                                  <a:lumMod val="95000"/>
                                </a:schemeClr>
                              </a:solidFill>
                            </a:rPr>
                            <a:t>Los Desafiantes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160000" r="-581633" b="-1523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chemeClr val="accent6">
                                  <a:lumMod val="95000"/>
                                </a:schemeClr>
                              </a:solidFill>
                            </a:rPr>
                            <a:t>Los siempre tratados</a:t>
                          </a:r>
                          <a:br>
                            <a:rPr lang="es-CO" b="1" noProof="0" dirty="0">
                              <a:solidFill>
                                <a:schemeClr val="accent6">
                                  <a:lumMod val="95000"/>
                                </a:schemeClr>
                              </a:solidFill>
                            </a:rPr>
                          </a:br>
                          <a:r>
                            <a:rPr lang="es-CO" sz="1800" b="1" noProof="0" dirty="0">
                              <a:solidFill>
                                <a:schemeClr val="accent6">
                                  <a:lumMod val="95000"/>
                                </a:schemeClr>
                              </a:solidFill>
                            </a:rPr>
                            <a:t>Los Desafiantes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chemeClr val="accent6">
                                  <a:lumMod val="95000"/>
                                </a:schemeClr>
                              </a:solidFill>
                            </a:rPr>
                            <a:t>Los siempre tratados</a:t>
                          </a:r>
                        </a:p>
                        <a:p>
                          <a:r>
                            <a:rPr lang="es-CO" sz="1800" b="1" noProof="0" dirty="0">
                              <a:solidFill>
                                <a:schemeClr val="accent3"/>
                              </a:solidFill>
                            </a:rPr>
                            <a:t>Los Cumplidos</a:t>
                          </a:r>
                          <a:endParaRPr lang="es-CO" sz="1800" b="1" noProof="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Fallback>
      </mc:AlternateContent>
      <mc:AlternateContent xmlns:mc="http://schemas.openxmlformats.org/markup-compatibility/2006" xmlns:a14="http://schemas.microsoft.com/office/drawing/2010/main">
        <mc:Choice Requires="a14">
          <p:sp>
            <p:nvSpPr>
              <p:cNvPr id="8" name="Marcador de texto 2">
                <a:extLst>
                  <a:ext uri="{FF2B5EF4-FFF2-40B4-BE49-F238E27FC236}">
                    <a16:creationId xmlns:a16="http://schemas.microsoft.com/office/drawing/2014/main" id="{D14056C5-85DB-6736-7B56-42FAD0BA8A37}"/>
                  </a:ext>
                </a:extLst>
              </p:cNvPr>
              <p:cNvSpPr txBox="1">
                <a:spLocks/>
              </p:cNvSpPr>
              <p:nvPr/>
            </p:nvSpPr>
            <p:spPr>
              <a:xfrm>
                <a:off x="225680" y="5611878"/>
                <a:ext cx="10711543" cy="1566376"/>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CO" sz="2400" dirty="0">
                    <a:latin typeface="Times New Roman" panose="02020603050405020304" pitchFamily="18" charset="0"/>
                    <a:cs typeface="Times New Roman" panose="02020603050405020304" pitchFamily="18" charset="0"/>
                  </a:rPr>
                  <a:t>La primera etapa nos dice que pasar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=0 </m:t>
                    </m:r>
                  </m:oMath>
                </a14:m>
                <a:r>
                  <a:rPr lang="es-CO" sz="2400" dirty="0">
                    <a:latin typeface="Times New Roman" panose="02020603050405020304" pitchFamily="18" charset="0"/>
                    <a:cs typeface="Times New Roman" panose="02020603050405020304" pitchFamily="18" charset="0"/>
                  </a:rPr>
                  <a:t>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aumenta la proporción de tratados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a:t>
                </a:r>
              </a:p>
              <a:p>
                <a:pPr marL="0" indent="0">
                  <a:spcAft>
                    <a:spcPts val="600"/>
                  </a:spcAft>
                  <a:buNone/>
                </a:pPr>
                <a:r>
                  <a:rPr lang="es-CO" sz="2400" dirty="0">
                    <a:latin typeface="Times New Roman" panose="02020603050405020304" pitchFamily="18" charset="0"/>
                    <a:cs typeface="Times New Roman" panose="02020603050405020304" pitchFamily="18" charset="0"/>
                  </a:rPr>
                  <a:t>Entonces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representa la proporción de Cumplidos</a:t>
                </a:r>
              </a:p>
            </p:txBody>
          </p:sp>
        </mc:Choice>
        <mc:Fallback xmlns="">
          <p:sp>
            <p:nvSpPr>
              <p:cNvPr id="8" name="Marcador de texto 2">
                <a:extLst>
                  <a:ext uri="{FF2B5EF4-FFF2-40B4-BE49-F238E27FC236}">
                    <a16:creationId xmlns:a16="http://schemas.microsoft.com/office/drawing/2014/main" id="{D14056C5-85DB-6736-7B56-42FAD0BA8A37}"/>
                  </a:ext>
                </a:extLst>
              </p:cNvPr>
              <p:cNvSpPr txBox="1">
                <a:spLocks noRot="1" noChangeAspect="1" noMove="1" noResize="1" noEditPoints="1" noAdjustHandles="1" noChangeArrowheads="1" noChangeShapeType="1" noTextEdit="1"/>
              </p:cNvSpPr>
              <p:nvPr/>
            </p:nvSpPr>
            <p:spPr>
              <a:xfrm>
                <a:off x="225680" y="5611878"/>
                <a:ext cx="10711543" cy="1566376"/>
              </a:xfr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85394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9" y="261257"/>
            <a:ext cx="8516202" cy="444500"/>
          </a:xfrm>
        </p:spPr>
        <p:txBody>
          <a:bodyPr/>
          <a:lstStyle/>
          <a:p>
            <a:r>
              <a:rPr lang="es-CO" dirty="0"/>
              <a:t>Los “Cumplidos” y otros grupos</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485191" y="1027664"/>
                <a:ext cx="11177722" cy="2890902"/>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Ahora podemos definir los grupos siguientes:</a:t>
                </a: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1) Los siempre tratados: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=1|</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2) Los nunca tratados: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=0|</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solidFill>
                      <a:schemeClr val="accent6">
                        <a:lumMod val="95000"/>
                      </a:schemeClr>
                    </a:solidFill>
                    <a:latin typeface="Times New Roman" panose="02020603050405020304" pitchFamily="18" charset="0"/>
                    <a:cs typeface="Times New Roman" panose="02020603050405020304" pitchFamily="18" charset="0"/>
                  </a:rPr>
                  <a:t>3) Los “Cumplidos”, solo participan si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=1</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𝐷</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m:t>
                    </m:r>
                    <m:sSub>
                      <m:sSubPr>
                        <m:ctrlPr>
                          <a:rPr lang="en-US" sz="2400" b="0" i="1" smtClean="0">
                            <a:solidFill>
                              <a:schemeClr val="accent6">
                                <a:lumMod val="95000"/>
                              </a:schemeClr>
                            </a:solidFill>
                            <a:latin typeface="Cambria Math" panose="02040503050406030204" pitchFamily="18" charset="0"/>
                          </a:rPr>
                        </m:ctrlPr>
                      </m:sSubPr>
                      <m:e>
                        <m:r>
                          <a:rPr lang="en-US" sz="2400" b="0" i="1" smtClean="0">
                            <a:solidFill>
                              <a:schemeClr val="accent6">
                                <a:lumMod val="95000"/>
                              </a:schemeClr>
                            </a:solidFill>
                            <a:latin typeface="Cambria Math" panose="02040503050406030204" pitchFamily="18" charset="0"/>
                          </a:rPr>
                          <m:t>𝑍</m:t>
                        </m:r>
                      </m:e>
                      <m:sub>
                        <m:r>
                          <a:rPr lang="en-US" sz="2400" b="0" i="1" smtClean="0">
                            <a:solidFill>
                              <a:schemeClr val="accent6">
                                <a:lumMod val="95000"/>
                              </a:schemeClr>
                            </a:solidFill>
                            <a:latin typeface="Cambria Math" panose="02040503050406030204" pitchFamily="18" charset="0"/>
                          </a:rPr>
                          <m:t>𝑖</m:t>
                        </m:r>
                      </m:sub>
                    </m:sSub>
                    <m:r>
                      <a:rPr lang="en-US" sz="2400" b="0" i="1" smtClean="0">
                        <a:solidFill>
                          <a:schemeClr val="accent6">
                            <a:lumMod val="95000"/>
                          </a:schemeClr>
                        </a:solidFill>
                        <a:latin typeface="Cambria Math" panose="02040503050406030204" pitchFamily="18" charset="0"/>
                      </a:rPr>
                      <m:t>=1 </m:t>
                    </m:r>
                  </m:oMath>
                </a14:m>
                <a:r>
                  <a:rPr lang="es-CO" sz="2400" dirty="0">
                    <a:solidFill>
                      <a:schemeClr val="accent6">
                        <a:lumMod val="9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𝐷</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m:t>
                    </m:r>
                    <m:sSub>
                      <m:sSubPr>
                        <m:ctrlPr>
                          <a:rPr lang="en-US" sz="2400" i="1">
                            <a:solidFill>
                              <a:schemeClr val="accent6">
                                <a:lumMod val="95000"/>
                              </a:schemeClr>
                            </a:solidFill>
                            <a:latin typeface="Cambria Math" panose="02040503050406030204" pitchFamily="18" charset="0"/>
                          </a:rPr>
                        </m:ctrlPr>
                      </m:sSubPr>
                      <m:e>
                        <m:r>
                          <a:rPr lang="en-US" sz="2400" i="1">
                            <a:solidFill>
                              <a:schemeClr val="accent6">
                                <a:lumMod val="95000"/>
                              </a:schemeClr>
                            </a:solidFill>
                            <a:latin typeface="Cambria Math" panose="02040503050406030204" pitchFamily="18" charset="0"/>
                          </a:rPr>
                          <m:t>𝑍</m:t>
                        </m:r>
                      </m:e>
                      <m:sub>
                        <m:r>
                          <a:rPr lang="en-US" sz="2400" i="1">
                            <a:solidFill>
                              <a:schemeClr val="accent6">
                                <a:lumMod val="95000"/>
                              </a:schemeClr>
                            </a:solidFill>
                            <a:latin typeface="Cambria Math" panose="02040503050406030204" pitchFamily="18" charset="0"/>
                          </a:rPr>
                          <m:t>𝑖</m:t>
                        </m:r>
                      </m:sub>
                    </m:sSub>
                    <m:r>
                      <a:rPr lang="en-US" sz="2400" i="1">
                        <a:solidFill>
                          <a:schemeClr val="accent6">
                            <a:lumMod val="95000"/>
                          </a:schemeClr>
                        </a:solidFill>
                        <a:latin typeface="Cambria Math" panose="02040503050406030204" pitchFamily="18" charset="0"/>
                      </a:rPr>
                      <m:t>=</m:t>
                    </m:r>
                    <m:r>
                      <a:rPr lang="en-US" sz="2400" b="0" i="1" smtClean="0">
                        <a:solidFill>
                          <a:schemeClr val="accent6">
                            <a:lumMod val="95000"/>
                          </a:schemeClr>
                        </a:solidFill>
                        <a:latin typeface="Cambria Math" panose="02040503050406030204" pitchFamily="18" charset="0"/>
                      </a:rPr>
                      <m:t>0</m:t>
                    </m:r>
                    <m:r>
                      <a:rPr lang="en-US" sz="2400" i="1">
                        <a:solidFill>
                          <a:schemeClr val="accent6">
                            <a:lumMod val="95000"/>
                          </a:schemeClr>
                        </a:solidFill>
                        <a:latin typeface="Cambria Math" panose="02040503050406030204" pitchFamily="18" charset="0"/>
                      </a:rPr>
                      <m:t> </m:t>
                    </m:r>
                  </m:oMath>
                </a14:m>
                <a:endParaRPr lang="es-CO" sz="2400" dirty="0">
                  <a:solidFill>
                    <a:schemeClr val="accent6">
                      <a:lumMod val="95000"/>
                    </a:schemeClr>
                  </a:solidFill>
                  <a:latin typeface="Times New Roman" panose="02020603050405020304" pitchFamily="18" charset="0"/>
                  <a:cs typeface="Times New Roman" panose="02020603050405020304" pitchFamily="18" charset="0"/>
                </a:endParaRPr>
              </a:p>
              <a:p>
                <a:pPr marL="0" indent="0">
                  <a:spcAft>
                    <a:spcPts val="600"/>
                  </a:spcAft>
                  <a:buNone/>
                </a:pPr>
                <a:r>
                  <a:rPr lang="es-CO" sz="2400" dirty="0">
                    <a:latin typeface="Times New Roman" panose="02020603050405020304" pitchFamily="18" charset="0"/>
                    <a:cs typeface="Times New Roman" panose="02020603050405020304" pitchFamily="18" charset="0"/>
                  </a:rPr>
                  <a:t>4) Los “desafiantes”, solamente participan si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endParaRPr lang="es-CO" sz="2400" dirty="0">
                  <a:latin typeface="Times New Roman" panose="02020603050405020304" pitchFamily="18" charset="0"/>
                  <a:cs typeface="Times New Roman"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485191" y="1027664"/>
                <a:ext cx="11177722" cy="2890902"/>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2088707526"/>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𝟏</m:t>
                                </m:r>
                              </m:oMath>
                            </m:oMathPara>
                          </a14:m>
                          <a:endParaRPr lang="es-CO" noProof="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338129"/>
                      </a:ext>
                    </a:extLst>
                  </a:tr>
                  <a:tr h="616804">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R w="12700" cap="flat" cmpd="sng" algn="ctr">
                          <a:solidFill>
                            <a:schemeClr val="tx1"/>
                          </a:solidFill>
                          <a:prstDash val="solid"/>
                          <a:round/>
                          <a:headEnd type="none" w="med" len="med"/>
                          <a:tailEnd type="none" w="med" len="med"/>
                        </a:lnR>
                      </a:tcPr>
                    </a:tc>
                    <a:tc>
                      <a:txBody>
                        <a:bodyPr/>
                        <a:lstStyle/>
                        <a:p>
                          <a:r>
                            <a:rPr lang="es-CO" b="1" noProof="0" dirty="0">
                              <a:solidFill>
                                <a:schemeClr val="accent6">
                                  <a:lumMod val="95000"/>
                                </a:schemeClr>
                              </a:solidFill>
                            </a:rPr>
                            <a:t>Los nunca tratados</a:t>
                          </a:r>
                          <a:br>
                            <a:rPr lang="es-CO" b="1" noProof="0" dirty="0">
                              <a:solidFill>
                                <a:schemeClr val="accent6">
                                  <a:lumMod val="95000"/>
                                </a:schemeClr>
                              </a:solidFill>
                            </a:rPr>
                          </a:br>
                          <a:r>
                            <a:rPr lang="es-CO" sz="1800" b="1" noProof="0" dirty="0">
                              <a:solidFill>
                                <a:schemeClr val="accent6">
                                  <a:lumMod val="95000"/>
                                </a:schemeClr>
                              </a:solidFill>
                            </a:rPr>
                            <a:t>Los Cumplidos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chemeClr val="accent6">
                                  <a:lumMod val="95000"/>
                                </a:schemeClr>
                              </a:solidFill>
                            </a:rPr>
                            <a:t>Los nunca tratados</a:t>
                          </a:r>
                          <a:br>
                            <a:rPr lang="es-CO" sz="1800" b="1" noProof="0" dirty="0"/>
                          </a:br>
                          <a:r>
                            <a:rPr lang="es-CO" b="1" noProof="0" dirty="0">
                              <a:solidFill>
                                <a:srgbClr val="FFC000"/>
                              </a:solidFill>
                            </a:rPr>
                            <a:t>Los Desafiantes</a:t>
                          </a:r>
                          <a:endParaRPr lang="es-CO"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285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n-US" b="1" i="1" noProof="0" smtClean="0">
                                    <a:latin typeface="Cambria Math" panose="02040503050406030204" pitchFamily="18" charset="0"/>
                                  </a:rPr>
                                  <m:t>𝟏</m:t>
                                </m:r>
                              </m:oMath>
                            </m:oMathPara>
                          </a14:m>
                          <a:endParaRPr lang="es-CO" noProof="0" dirty="0"/>
                        </a:p>
                        <a:p>
                          <a:endParaRPr lang="es-CO" noProof="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chemeClr val="accent6">
                                  <a:lumMod val="95000"/>
                                </a:schemeClr>
                              </a:solidFill>
                            </a:rPr>
                            <a:t>Los siempre tratados</a:t>
                          </a:r>
                          <a:br>
                            <a:rPr lang="es-CO" b="1" noProof="0" dirty="0"/>
                          </a:br>
                          <a:r>
                            <a:rPr lang="es-CO" sz="1800" b="1" noProof="0" dirty="0">
                              <a:solidFill>
                                <a:srgbClr val="FFC000"/>
                              </a:solidFill>
                            </a:rPr>
                            <a:t>Los Desafiantes</a:t>
                          </a:r>
                          <a:endParaRPr lang="es-CO" b="1" noProof="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chemeClr val="accent6">
                                  <a:lumMod val="95000"/>
                                </a:schemeClr>
                              </a:solidFill>
                            </a:rPr>
                            <a:t>Los siempre tratados</a:t>
                          </a:r>
                        </a:p>
                        <a:p>
                          <a:r>
                            <a:rPr lang="es-CO" sz="1800" b="1" noProof="0" dirty="0">
                              <a:solidFill>
                                <a:schemeClr val="accent6">
                                  <a:lumMod val="95000"/>
                                </a:schemeClr>
                              </a:solidFill>
                            </a:rPr>
                            <a:t>Los Cumplidos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Choice>
        <mc:Fallback xmlns="">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extLst>
                  <p:ext uri="{D42A27DB-BD31-4B8C-83A1-F6EECF244321}">
                    <p14:modId xmlns:p14="http://schemas.microsoft.com/office/powerpoint/2010/main" val="2088707526"/>
                  </p:ext>
                </p:extLst>
              </p:nvPr>
            </p:nvGraphicFramePr>
            <p:xfrm>
              <a:off x="819021" y="3918566"/>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37739" t="-1639" r="-118391" b="-372131"/>
                          </a:stretch>
                        </a:blipFill>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116721" t="-1639" r="-325" b="-372131"/>
                          </a:stretch>
                        </a:blipFill>
                      </a:tcPr>
                    </a:tc>
                    <a:extLst>
                      <a:ext uri="{0D108BD9-81ED-4DB2-BD59-A6C34878D82A}">
                        <a16:rowId xmlns:a16="http://schemas.microsoft.com/office/drawing/2014/main" val="3501338129"/>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58491" r="-581633" b="-114151"/>
                          </a:stretch>
                        </a:blipFill>
                      </a:tcPr>
                    </a:tc>
                    <a:tc>
                      <a:txBody>
                        <a:bodyPr/>
                        <a:lstStyle/>
                        <a:p>
                          <a:r>
                            <a:rPr lang="es-CO" b="1" noProof="0" dirty="0">
                              <a:solidFill>
                                <a:schemeClr val="accent6">
                                  <a:lumMod val="95000"/>
                                </a:schemeClr>
                              </a:solidFill>
                            </a:rPr>
                            <a:t>Los nunca tratados</a:t>
                          </a:r>
                          <a:br>
                            <a:rPr lang="es-CO" b="1" noProof="0" dirty="0">
                              <a:solidFill>
                                <a:schemeClr val="accent6">
                                  <a:lumMod val="95000"/>
                                </a:schemeClr>
                              </a:solidFill>
                            </a:rPr>
                          </a:br>
                          <a:r>
                            <a:rPr lang="es-CO" sz="1800" b="1" noProof="0" dirty="0">
                              <a:solidFill>
                                <a:schemeClr val="accent6">
                                  <a:lumMod val="95000"/>
                                </a:schemeClr>
                              </a:solidFill>
                            </a:rPr>
                            <a:t>Los Cumplidos</a:t>
                          </a:r>
                          <a:endParaRPr lang="es-CO" b="1" noProof="0" dirty="0">
                            <a:solidFill>
                              <a:schemeClr val="accent6">
                                <a:lumMod val="9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chemeClr val="accent6">
                                  <a:lumMod val="95000"/>
                                </a:schemeClr>
                              </a:solidFill>
                            </a:rPr>
                            <a:t>Los nunca tratados</a:t>
                          </a:r>
                          <a:br>
                            <a:rPr lang="es-CO" sz="1800" b="1" noProof="0" dirty="0"/>
                          </a:br>
                          <a:r>
                            <a:rPr lang="es-CO" b="1" noProof="0" dirty="0">
                              <a:solidFill>
                                <a:srgbClr val="FFC000"/>
                              </a:solidFill>
                            </a:rPr>
                            <a:t>Los Desafiantes</a:t>
                          </a:r>
                          <a:endParaRPr lang="es-CO"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160000" r="-581633" b="-15238"/>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chemeClr val="accent6">
                                  <a:lumMod val="95000"/>
                                </a:schemeClr>
                              </a:solidFill>
                            </a:rPr>
                            <a:t>Los siempre tratados</a:t>
                          </a:r>
                          <a:br>
                            <a:rPr lang="es-CO" b="1" noProof="0" dirty="0"/>
                          </a:br>
                          <a:r>
                            <a:rPr lang="es-CO" sz="1800" b="1" noProof="0" dirty="0">
                              <a:solidFill>
                                <a:srgbClr val="FFC000"/>
                              </a:solidFill>
                            </a:rPr>
                            <a:t>Los Desafiantes</a:t>
                          </a:r>
                          <a:endParaRPr lang="es-CO" b="1" noProof="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chemeClr val="accent6">
                                  <a:lumMod val="95000"/>
                                </a:schemeClr>
                              </a:solidFill>
                            </a:rPr>
                            <a:t>Los siempre tratados</a:t>
                          </a:r>
                        </a:p>
                        <a:p>
                          <a:r>
                            <a:rPr lang="es-CO" sz="1800" b="1" noProof="0" dirty="0">
                              <a:solidFill>
                                <a:schemeClr val="accent6">
                                  <a:lumMod val="95000"/>
                                </a:schemeClr>
                              </a:solidFill>
                            </a:rPr>
                            <a:t>Los Cumplidos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Fallback>
      </mc:AlternateContent>
      <p:sp>
        <p:nvSpPr>
          <p:cNvPr id="10" name="Marcador de texto 2">
            <a:extLst>
              <a:ext uri="{FF2B5EF4-FFF2-40B4-BE49-F238E27FC236}">
                <a16:creationId xmlns:a16="http://schemas.microsoft.com/office/drawing/2014/main" id="{D29F5450-3671-3D1B-E63F-70E84A8E175E}"/>
              </a:ext>
            </a:extLst>
          </p:cNvPr>
          <p:cNvSpPr txBox="1">
            <a:spLocks/>
          </p:cNvSpPr>
          <p:nvPr/>
        </p:nvSpPr>
        <p:spPr>
          <a:xfrm>
            <a:off x="9150983" y="4263538"/>
            <a:ext cx="2590800" cy="1119675"/>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CO" sz="2400" b="1" dirty="0">
                <a:solidFill>
                  <a:srgbClr val="FFC000"/>
                </a:solidFill>
              </a:rPr>
              <a:t>Pero en general suponemos que no hay desafiantes</a:t>
            </a:r>
          </a:p>
        </p:txBody>
      </p:sp>
    </p:spTree>
    <p:extLst>
      <p:ext uri="{BB962C8B-B14F-4D97-AF65-F5344CB8AC3E}">
        <p14:creationId xmlns:p14="http://schemas.microsoft.com/office/powerpoint/2010/main" val="440866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9" y="261257"/>
            <a:ext cx="8516202" cy="444500"/>
          </a:xfrm>
        </p:spPr>
        <p:txBody>
          <a:bodyPr/>
          <a:lstStyle/>
          <a:p>
            <a:r>
              <a:rPr lang="es-CO" dirty="0"/>
              <a:t>Los “Cumplidos” y otros grupos</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485190" y="1027664"/>
                <a:ext cx="11281239" cy="2485557"/>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Ahora podemos definir los grupos siguientes:</a:t>
                </a:r>
              </a:p>
              <a:p>
                <a:pPr marL="0" indent="0">
                  <a:spcAft>
                    <a:spcPts val="600"/>
                  </a:spcAft>
                  <a:buNone/>
                </a:pPr>
                <a:r>
                  <a:rPr lang="es-CO" sz="2400" dirty="0">
                    <a:latin typeface="Times New Roman" panose="02020603050405020304" pitchFamily="18" charset="0"/>
                    <a:cs typeface="Times New Roman" panose="02020603050405020304" pitchFamily="18" charset="0"/>
                  </a:rPr>
                  <a:t>1) Los siempre tratados: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r>
                  <a:rPr lang="es-CO" sz="2400" dirty="0">
                    <a:latin typeface="Times New Roman" panose="02020603050405020304" pitchFamily="18" charset="0"/>
                    <a:cs typeface="Times New Roman" panose="02020603050405020304" pitchFamily="18" charset="0"/>
                  </a:rPr>
                  <a:t>2) Los nunca tratados: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r>
                  <a:rPr lang="es-CO" sz="2400" dirty="0">
                    <a:latin typeface="Times New Roman" panose="02020603050405020304" pitchFamily="18" charset="0"/>
                    <a:cs typeface="Times New Roman" panose="02020603050405020304" pitchFamily="18" charset="0"/>
                  </a:rPr>
                  <a:t>3) Los “Cumplidos”, solamente participan si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 </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r>
                  <a:rPr lang="es-CO" sz="2400" dirty="0">
                    <a:latin typeface="Times New Roman" panose="02020603050405020304" pitchFamily="18" charset="0"/>
                    <a:cs typeface="Times New Roman" panose="02020603050405020304" pitchFamily="18" charset="0"/>
                  </a:rPr>
                  <a:t>4) </a:t>
                </a:r>
                <a:r>
                  <a:rPr lang="es-CO" sz="2400" dirty="0">
                    <a:solidFill>
                      <a:schemeClr val="accent6">
                        <a:lumMod val="75000"/>
                      </a:schemeClr>
                    </a:solidFill>
                    <a:latin typeface="Times New Roman" panose="02020603050405020304" pitchFamily="18" charset="0"/>
                    <a:cs typeface="Times New Roman" panose="02020603050405020304" pitchFamily="18" charset="0"/>
                  </a:rPr>
                  <a:t>Los “desafiantes”, solamente participan si </a:t>
                </a:r>
                <a14:m>
                  <m:oMath xmlns:m="http://schemas.openxmlformats.org/officeDocument/2006/math">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𝑍</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0</m:t>
                    </m:r>
                  </m:oMath>
                </a14:m>
                <a:r>
                  <a:rPr lang="es-CO" sz="2400" dirty="0">
                    <a:solidFill>
                      <a:schemeClr val="accent6">
                        <a:lumMod val="75000"/>
                      </a:schemeClr>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𝐷</m:t>
                        </m:r>
                      </m:e>
                      <m:sub>
                        <m:r>
                          <a:rPr lang="en-US" sz="2400" b="0" i="1" smtClean="0">
                            <a:solidFill>
                              <a:schemeClr val="accent6">
                                <a:lumMod val="75000"/>
                              </a:schemeClr>
                            </a:solidFill>
                            <a:latin typeface="Cambria Math" panose="02040503050406030204" pitchFamily="18" charset="0"/>
                          </a:rPr>
                          <m:t>𝑖</m:t>
                        </m:r>
                      </m:sub>
                    </m:sSub>
                    <m:r>
                      <a:rPr lang="en-US" sz="2400" b="0" i="1" smtClean="0">
                        <a:solidFill>
                          <a:schemeClr val="accent6">
                            <a:lumMod val="75000"/>
                          </a:schemeClr>
                        </a:solidFill>
                        <a:latin typeface="Cambria Math" panose="02040503050406030204" pitchFamily="18" charset="0"/>
                      </a:rPr>
                      <m:t>=0|</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𝑍</m:t>
                        </m:r>
                      </m:e>
                      <m:sub>
                        <m:r>
                          <a:rPr lang="en-US" sz="2400" b="0" i="1" smtClean="0">
                            <a:solidFill>
                              <a:schemeClr val="accent6">
                                <a:lumMod val="75000"/>
                              </a:schemeClr>
                            </a:solidFill>
                            <a:latin typeface="Cambria Math" panose="02040503050406030204" pitchFamily="18" charset="0"/>
                          </a:rPr>
                          <m:t>𝑖</m:t>
                        </m:r>
                      </m:sub>
                    </m:sSub>
                    <m:r>
                      <a:rPr lang="en-US" sz="2400" b="0" i="1" smtClean="0">
                        <a:solidFill>
                          <a:schemeClr val="accent6">
                            <a:lumMod val="75000"/>
                          </a:schemeClr>
                        </a:solidFill>
                        <a:latin typeface="Cambria Math" panose="02040503050406030204" pitchFamily="18" charset="0"/>
                      </a:rPr>
                      <m:t>=1 </m:t>
                    </m:r>
                  </m:oMath>
                </a14:m>
                <a:r>
                  <a:rPr lang="es-CO" sz="2400" dirty="0">
                    <a:solidFill>
                      <a:schemeClr val="accent6">
                        <a:lumMod val="75000"/>
                      </a:schemeClr>
                    </a:solidFill>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𝐷</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1</m:t>
                    </m:r>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𝑍</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0</m:t>
                    </m:r>
                    <m:r>
                      <a:rPr lang="en-US" sz="2400" i="1">
                        <a:solidFill>
                          <a:schemeClr val="accent6">
                            <a:lumMod val="75000"/>
                          </a:schemeClr>
                        </a:solidFill>
                        <a:latin typeface="Cambria Math" panose="02040503050406030204" pitchFamily="18" charset="0"/>
                      </a:rPr>
                      <m:t> </m:t>
                    </m:r>
                  </m:oMath>
                </a14:m>
                <a:endParaRPr lang="es-CO" sz="2400" dirty="0">
                  <a:latin typeface="Times New Roman" panose="02020603050405020304" pitchFamily="18" charset="0"/>
                  <a:cs typeface="Times New Roman"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485190" y="1027664"/>
                <a:ext cx="11281239" cy="2485557"/>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nvGraphicFramePr>
            <p:xfrm>
              <a:off x="995265" y="3513221"/>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𝒁</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𝟏</m:t>
                                </m:r>
                              </m:oMath>
                            </m:oMathPara>
                          </a14:m>
                          <a:endParaRPr lang="es-CO" noProof="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1338129"/>
                      </a:ext>
                    </a:extLst>
                  </a:tr>
                  <a:tr h="616804">
                    <a:tc>
                      <a:txBody>
                        <a:bodyPr/>
                        <a:lstStyle/>
                        <a:p>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s-CO" b="1" i="1" noProof="0" smtClean="0">
                                    <a:latin typeface="Cambria Math" panose="02040503050406030204" pitchFamily="18" charset="0"/>
                                  </a:rPr>
                                  <m:t>𝟎</m:t>
                                </m:r>
                              </m:oMath>
                            </m:oMathPara>
                          </a14:m>
                          <a:endParaRPr lang="es-CO" noProof="0" dirty="0"/>
                        </a:p>
                      </a:txBody>
                      <a:tcPr>
                        <a:lnR w="12700" cap="flat" cmpd="sng" algn="ctr">
                          <a:solidFill>
                            <a:schemeClr val="tx1"/>
                          </a:solidFill>
                          <a:prstDash val="solid"/>
                          <a:round/>
                          <a:headEnd type="none" w="med" len="med"/>
                          <a:tailEnd type="none" w="med" len="med"/>
                        </a:lnR>
                      </a:tcPr>
                    </a:tc>
                    <a:tc>
                      <a:txBody>
                        <a:bodyPr/>
                        <a:lstStyle/>
                        <a:p>
                          <a:r>
                            <a:rPr lang="es-CO" b="1" noProof="0" dirty="0">
                              <a:solidFill>
                                <a:srgbClr val="FF0000"/>
                              </a:solidFill>
                            </a:rPr>
                            <a:t>Los nunca tratados</a:t>
                          </a:r>
                          <a:br>
                            <a:rPr lang="es-CO" b="1" noProof="0" dirty="0"/>
                          </a:br>
                          <a:r>
                            <a:rPr lang="es-CO" sz="1800" b="1" noProof="0" dirty="0">
                              <a:solidFill>
                                <a:schemeClr val="accent3"/>
                              </a:solidFill>
                            </a:rPr>
                            <a:t>Los Cumplidos</a:t>
                          </a:r>
                          <a:endParaRPr lang="es-CO" b="1" noProof="0"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rgbClr val="FF0000"/>
                              </a:solidFill>
                            </a:rPr>
                            <a:t>Los nunca tratados</a:t>
                          </a:r>
                          <a:br>
                            <a:rPr lang="es-CO" sz="1800" b="1" noProof="0" dirty="0"/>
                          </a:br>
                          <a:endParaRPr lang="es-CO"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285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CO" b="1" i="1" noProof="0" smtClean="0">
                                        <a:latin typeface="Cambria Math" panose="02040503050406030204" pitchFamily="18" charset="0"/>
                                      </a:rPr>
                                    </m:ctrlPr>
                                  </m:sSubPr>
                                  <m:e>
                                    <m:r>
                                      <a:rPr lang="en-US" b="1" i="1" noProof="0" smtClean="0">
                                        <a:latin typeface="Cambria Math" panose="02040503050406030204" pitchFamily="18" charset="0"/>
                                      </a:rPr>
                                      <m:t>𝑫</m:t>
                                    </m:r>
                                  </m:e>
                                  <m:sub>
                                    <m:r>
                                      <a:rPr lang="es-CO" b="1" i="1" noProof="0" smtClean="0">
                                        <a:latin typeface="Cambria Math" panose="02040503050406030204" pitchFamily="18" charset="0"/>
                                      </a:rPr>
                                      <m:t>𝒊</m:t>
                                    </m:r>
                                  </m:sub>
                                </m:sSub>
                                <m:r>
                                  <a:rPr lang="es-CO" b="1" i="1" noProof="0" smtClean="0">
                                    <a:latin typeface="Cambria Math" panose="02040503050406030204" pitchFamily="18" charset="0"/>
                                  </a:rPr>
                                  <m:t>=</m:t>
                                </m:r>
                                <m:r>
                                  <a:rPr lang="en-US" b="1" i="1" noProof="0" smtClean="0">
                                    <a:latin typeface="Cambria Math" panose="02040503050406030204" pitchFamily="18" charset="0"/>
                                  </a:rPr>
                                  <m:t>𝟏</m:t>
                                </m:r>
                              </m:oMath>
                            </m:oMathPara>
                          </a14:m>
                          <a:endParaRPr lang="es-CO" noProof="0" dirty="0"/>
                        </a:p>
                        <a:p>
                          <a:endParaRPr lang="es-CO" noProof="0" dirty="0"/>
                        </a:p>
                      </a:txBody>
                      <a:tcPr>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rgbClr val="00B050"/>
                              </a:solidFill>
                            </a:rPr>
                            <a:t>Los siempre tratados</a:t>
                          </a:r>
                          <a:br>
                            <a:rPr lang="es-CO" b="1" noProof="0" dirty="0"/>
                          </a:br>
                          <a:endParaRPr lang="es-CO" b="1" noProof="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rgbClr val="00B050"/>
                              </a:solidFill>
                            </a:rPr>
                            <a:t>Los siempre tratados</a:t>
                          </a:r>
                        </a:p>
                        <a:p>
                          <a:r>
                            <a:rPr lang="es-CO" sz="1800" b="1" noProof="0" dirty="0">
                              <a:solidFill>
                                <a:schemeClr val="accent3"/>
                              </a:solidFill>
                            </a:rPr>
                            <a:t>Los Cumplidos</a:t>
                          </a:r>
                          <a:endParaRPr lang="es-CO" sz="1800" b="1" noProof="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Choice>
        <mc:Fallback xmlns="">
          <p:graphicFrame>
            <p:nvGraphicFramePr>
              <p:cNvPr id="3" name="Table 4">
                <a:extLst>
                  <a:ext uri="{FF2B5EF4-FFF2-40B4-BE49-F238E27FC236}">
                    <a16:creationId xmlns:a16="http://schemas.microsoft.com/office/drawing/2014/main" id="{81C679C2-BA6F-95D8-9A11-3CD545DA04C3}"/>
                  </a:ext>
                </a:extLst>
              </p:cNvPr>
              <p:cNvGraphicFramePr>
                <a:graphicFrameLocks noGrp="1"/>
              </p:cNvGraphicFramePr>
              <p:nvPr/>
            </p:nvGraphicFramePr>
            <p:xfrm>
              <a:off x="995265" y="3513221"/>
              <a:ext cx="8127999" cy="1651000"/>
            </p:xfrm>
            <a:graphic>
              <a:graphicData uri="http://schemas.openxmlformats.org/drawingml/2006/table">
                <a:tbl>
                  <a:tblPr firstRow="1" bandRow="1">
                    <a:tableStyleId>{16D9F66E-5EB9-4882-86FB-DCBF35E3C3E4}</a:tableStyleId>
                  </a:tblPr>
                  <a:tblGrid>
                    <a:gridCol w="1196392">
                      <a:extLst>
                        <a:ext uri="{9D8B030D-6E8A-4147-A177-3AD203B41FA5}">
                          <a16:colId xmlns:a16="http://schemas.microsoft.com/office/drawing/2014/main" val="1303424717"/>
                        </a:ext>
                      </a:extLst>
                    </a:gridCol>
                    <a:gridCol w="3177073">
                      <a:extLst>
                        <a:ext uri="{9D8B030D-6E8A-4147-A177-3AD203B41FA5}">
                          <a16:colId xmlns:a16="http://schemas.microsoft.com/office/drawing/2014/main" val="1821727155"/>
                        </a:ext>
                      </a:extLst>
                    </a:gridCol>
                    <a:gridCol w="3754534">
                      <a:extLst>
                        <a:ext uri="{9D8B030D-6E8A-4147-A177-3AD203B41FA5}">
                          <a16:colId xmlns:a16="http://schemas.microsoft.com/office/drawing/2014/main" val="1224791454"/>
                        </a:ext>
                      </a:extLst>
                    </a:gridCol>
                  </a:tblGrid>
                  <a:tr h="370840">
                    <a:tc>
                      <a:txBody>
                        <a:bodyPr/>
                        <a:lstStyle/>
                        <a:p>
                          <a:endParaRPr lang="es-CO" noProof="0" dirty="0"/>
                        </a:p>
                      </a:txBody>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37739" t="-1639" r="-118391" b="-370492"/>
                          </a:stretch>
                        </a:blipFill>
                      </a:tcPr>
                    </a:tc>
                    <a:tc>
                      <a:txBody>
                        <a:bodyPr/>
                        <a:lstStyle/>
                        <a:p>
                          <a:endParaRPr lang="es-CO"/>
                        </a:p>
                      </a:txBody>
                      <a:tcPr>
                        <a:lnB w="12700" cap="flat" cmpd="sng" algn="ctr">
                          <a:solidFill>
                            <a:schemeClr val="tx1"/>
                          </a:solidFill>
                          <a:prstDash val="solid"/>
                          <a:round/>
                          <a:headEnd type="none" w="med" len="med"/>
                          <a:tailEnd type="none" w="med" len="med"/>
                        </a:lnB>
                        <a:blipFill>
                          <a:blip r:embed="rId6"/>
                          <a:stretch>
                            <a:fillRect l="-116721" t="-1639" r="-325" b="-370492"/>
                          </a:stretch>
                        </a:blipFill>
                      </a:tcPr>
                    </a:tc>
                    <a:extLst>
                      <a:ext uri="{0D108BD9-81ED-4DB2-BD59-A6C34878D82A}">
                        <a16:rowId xmlns:a16="http://schemas.microsoft.com/office/drawing/2014/main" val="3501338129"/>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58491" r="-581633" b="-113208"/>
                          </a:stretch>
                        </a:blipFill>
                      </a:tcPr>
                    </a:tc>
                    <a:tc>
                      <a:txBody>
                        <a:bodyPr/>
                        <a:lstStyle/>
                        <a:p>
                          <a:r>
                            <a:rPr lang="es-CO" b="1" noProof="0" dirty="0">
                              <a:solidFill>
                                <a:srgbClr val="FF0000"/>
                              </a:solidFill>
                            </a:rPr>
                            <a:t>Los nunca tratados</a:t>
                          </a:r>
                          <a:br>
                            <a:rPr lang="es-CO" b="1" noProof="0" dirty="0"/>
                          </a:br>
                          <a:r>
                            <a:rPr lang="es-CO" sz="1800" b="1" noProof="0" dirty="0">
                              <a:solidFill>
                                <a:schemeClr val="accent3"/>
                              </a:solidFill>
                            </a:rPr>
                            <a:t>Los Cumplidos</a:t>
                          </a:r>
                          <a:endParaRPr lang="es-CO" b="1" noProof="0" dirty="0">
                            <a:solidFill>
                              <a:schemeClr val="accent3"/>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b="1" noProof="0" dirty="0">
                              <a:solidFill>
                                <a:srgbClr val="FF0000"/>
                              </a:solidFill>
                            </a:rPr>
                            <a:t>Los nunca tratados</a:t>
                          </a:r>
                          <a:br>
                            <a:rPr lang="es-CO" sz="1800" b="1" noProof="0" dirty="0"/>
                          </a:br>
                          <a:endParaRPr lang="es-CO" b="1"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686075"/>
                      </a:ext>
                    </a:extLst>
                  </a:tr>
                  <a:tr h="640080">
                    <a:tc>
                      <a:txBody>
                        <a:bodyPr/>
                        <a:lstStyle/>
                        <a:p>
                          <a:endParaRPr lang="es-CO"/>
                        </a:p>
                      </a:txBody>
                      <a:tcPr>
                        <a:lnR w="12700" cap="flat" cmpd="sng" algn="ctr">
                          <a:solidFill>
                            <a:schemeClr val="tx1"/>
                          </a:solidFill>
                          <a:prstDash val="solid"/>
                          <a:round/>
                          <a:headEnd type="none" w="med" len="med"/>
                          <a:tailEnd type="none" w="med" len="med"/>
                        </a:lnR>
                        <a:blipFill>
                          <a:blip r:embed="rId6"/>
                          <a:stretch>
                            <a:fillRect l="-510" t="-160000" r="-581633" b="-142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800" b="1" noProof="0" dirty="0">
                              <a:solidFill>
                                <a:srgbClr val="00B050"/>
                              </a:solidFill>
                            </a:rPr>
                            <a:t>Los siempre tratados</a:t>
                          </a:r>
                          <a:br>
                            <a:rPr lang="es-CO" b="1" noProof="0" dirty="0"/>
                          </a:br>
                          <a:endParaRPr lang="es-CO" b="1" noProof="0" dirty="0">
                            <a:solidFill>
                              <a:srgbClr val="FFC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CO" sz="1800" b="1" noProof="0" dirty="0">
                              <a:solidFill>
                                <a:srgbClr val="00B050"/>
                              </a:solidFill>
                            </a:rPr>
                            <a:t>Los siempre tratados</a:t>
                          </a:r>
                        </a:p>
                        <a:p>
                          <a:r>
                            <a:rPr lang="es-CO" sz="1800" b="1" noProof="0" dirty="0">
                              <a:solidFill>
                                <a:schemeClr val="accent3"/>
                              </a:solidFill>
                            </a:rPr>
                            <a:t>Los Cumplidos</a:t>
                          </a:r>
                          <a:endParaRPr lang="es-CO" sz="1800" b="1" noProof="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429436"/>
                      </a:ext>
                    </a:extLst>
                  </a:tr>
                </a:tbl>
              </a:graphicData>
            </a:graphic>
          </p:graphicFrame>
        </mc:Fallback>
      </mc:AlternateContent>
      <p:sp>
        <p:nvSpPr>
          <p:cNvPr id="10" name="Marcador de texto 2">
            <a:extLst>
              <a:ext uri="{FF2B5EF4-FFF2-40B4-BE49-F238E27FC236}">
                <a16:creationId xmlns:a16="http://schemas.microsoft.com/office/drawing/2014/main" id="{D29F5450-3671-3D1B-E63F-70E84A8E175E}"/>
              </a:ext>
            </a:extLst>
          </p:cNvPr>
          <p:cNvSpPr txBox="1">
            <a:spLocks/>
          </p:cNvSpPr>
          <p:nvPr/>
        </p:nvSpPr>
        <p:spPr>
          <a:xfrm>
            <a:off x="9266486" y="3960878"/>
            <a:ext cx="2590800" cy="1119675"/>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CO" sz="2400" dirty="0">
                <a:solidFill>
                  <a:srgbClr val="FFC000"/>
                </a:solidFill>
              </a:rPr>
              <a:t>Suponemos que no hay desafiantes</a:t>
            </a:r>
          </a:p>
        </p:txBody>
      </p:sp>
      <p:sp>
        <p:nvSpPr>
          <p:cNvPr id="5" name="Marcador de texto 2">
            <a:extLst>
              <a:ext uri="{FF2B5EF4-FFF2-40B4-BE49-F238E27FC236}">
                <a16:creationId xmlns:a16="http://schemas.microsoft.com/office/drawing/2014/main" id="{D981E120-07B8-A3CE-1001-E55435730A49}"/>
              </a:ext>
            </a:extLst>
          </p:cNvPr>
          <p:cNvSpPr txBox="1">
            <a:spLocks/>
          </p:cNvSpPr>
          <p:nvPr/>
        </p:nvSpPr>
        <p:spPr>
          <a:xfrm>
            <a:off x="207018" y="5215590"/>
            <a:ext cx="10711543" cy="1566376"/>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Para practicar: en el ejemplo de FIV, ¿quiénes son los cumplidos? </a:t>
            </a:r>
            <a:br>
              <a:rPr lang="es-CO" sz="2400" dirty="0">
                <a:solidFill>
                  <a:srgbClr val="7030A0"/>
                </a:solidFill>
                <a:latin typeface="Times New Roman" panose="02020603050405020304" pitchFamily="18" charset="0"/>
                <a:cs typeface="Times New Roman" panose="02020603050405020304" pitchFamily="18" charset="0"/>
              </a:rPr>
            </a:br>
            <a:r>
              <a:rPr lang="es-CO" sz="2400" dirty="0">
                <a:solidFill>
                  <a:srgbClr val="7030A0"/>
                </a:solidFill>
                <a:latin typeface="Times New Roman" panose="02020603050405020304" pitchFamily="18" charset="0"/>
                <a:cs typeface="Times New Roman" panose="02020603050405020304" pitchFamily="18" charset="0"/>
              </a:rPr>
              <a:t>¿ los nunca tratados? ¿ Los siempre tratados?  </a:t>
            </a:r>
          </a:p>
          <a:p>
            <a:pPr>
              <a:spcAft>
                <a:spcPts val="6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En el ejemplo de agua subterránea, ¿quiénes son los cumplidos? </a:t>
            </a:r>
            <a:br>
              <a:rPr lang="es-CO" sz="2400" dirty="0">
                <a:solidFill>
                  <a:srgbClr val="7030A0"/>
                </a:solidFill>
                <a:latin typeface="Times New Roman" panose="02020603050405020304" pitchFamily="18" charset="0"/>
                <a:cs typeface="Times New Roman" panose="02020603050405020304" pitchFamily="18" charset="0"/>
              </a:rPr>
            </a:br>
            <a:r>
              <a:rPr lang="es-CO" sz="2400" dirty="0">
                <a:solidFill>
                  <a:srgbClr val="7030A0"/>
                </a:solidFill>
                <a:latin typeface="Times New Roman" panose="02020603050405020304" pitchFamily="18" charset="0"/>
                <a:cs typeface="Times New Roman" panose="02020603050405020304" pitchFamily="18" charset="0"/>
              </a:rPr>
              <a:t>¿ los nunca tratados? ¿ Los siempre tratados?  </a:t>
            </a:r>
          </a:p>
          <a:p>
            <a:pPr>
              <a:spcAft>
                <a:spcPts val="600"/>
              </a:spcAft>
              <a:buFont typeface="Wingdings" panose="05000000000000000000" pitchFamily="2" charset="2"/>
              <a:buChar char="Ø"/>
            </a:pPr>
            <a:endParaRPr lang="es-CO"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783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F08C7B-6638-A01C-CE6D-6466285368CA}"/>
                  </a:ext>
                </a:extLst>
              </p:cNvPr>
              <p:cNvSpPr txBox="1"/>
              <p:nvPr/>
            </p:nvSpPr>
            <p:spPr>
              <a:xfrm>
                <a:off x="10332806" y="1378116"/>
                <a:ext cx="1441581" cy="1015663"/>
              </a:xfrm>
              <a:prstGeom prst="rect">
                <a:avLst/>
              </a:prstGeom>
              <a:noFill/>
            </p:spPr>
            <p:txBody>
              <a:bodyPr wrap="square">
                <a:spAutoFit/>
              </a:bodyPr>
              <a:lstStyle/>
              <a:p>
                <a:r>
                  <a:rPr lang="en-US" sz="2000" dirty="0">
                    <a:solidFill>
                      <a:srgbClr val="7030A0"/>
                    </a:solidFill>
                  </a:rPr>
                  <a:t>Aumento </a:t>
                </a:r>
                <a:r>
                  <a:rPr lang="en-US" sz="2000" dirty="0" err="1">
                    <a:solidFill>
                      <a:srgbClr val="7030A0"/>
                    </a:solidFill>
                  </a:rPr>
                  <a:t>en</a:t>
                </a:r>
                <a:r>
                  <a:rPr lang="en-US" sz="2000" dirty="0">
                    <a:solidFill>
                      <a:srgbClr val="7030A0"/>
                    </a:solidFill>
                  </a:rPr>
                  <a:t> </a:t>
                </a:r>
                <a:r>
                  <a:rPr lang="en-US" sz="2000" dirty="0" err="1">
                    <a:solidFill>
                      <a:srgbClr val="7030A0"/>
                    </a:solidFill>
                  </a:rPr>
                  <a:t>tratados</a:t>
                </a:r>
                <a:r>
                  <a:rPr lang="en-US" sz="2000" dirty="0">
                    <a:solidFill>
                      <a:srgbClr val="7030A0"/>
                    </a:solidFill>
                  </a:rPr>
                  <a:t> (</a:t>
                </a:r>
                <a14:m>
                  <m:oMath xmlns:m="http://schemas.openxmlformats.org/officeDocument/2006/math">
                    <m:sSub>
                      <m:sSubPr>
                        <m:ctrlPr>
                          <a:rPr lang="en-US" sz="2000" i="1" smtClean="0">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𝛼</m:t>
                        </m:r>
                      </m:e>
                      <m:sub>
                        <m:r>
                          <a:rPr lang="en-US" sz="2000" i="1">
                            <a:solidFill>
                              <a:srgbClr val="7030A0"/>
                            </a:solidFill>
                            <a:latin typeface="Cambria Math" panose="02040503050406030204" pitchFamily="18" charset="0"/>
                          </a:rPr>
                          <m:t>1</m:t>
                        </m:r>
                      </m:sub>
                    </m:sSub>
                  </m:oMath>
                </a14:m>
                <a:r>
                  <a:rPr lang="es-CO" sz="2000" dirty="0">
                    <a:solidFill>
                      <a:srgbClr val="7030A0"/>
                    </a:solidFill>
                  </a:rPr>
                  <a:t>) </a:t>
                </a:r>
                <a:endParaRPr lang="en-US" sz="2000" dirty="0">
                  <a:solidFill>
                    <a:srgbClr val="7030A0"/>
                  </a:solidFill>
                </a:endParaRPr>
              </a:p>
            </p:txBody>
          </p:sp>
        </mc:Choice>
        <mc:Fallback xmlns="">
          <p:sp>
            <p:nvSpPr>
              <p:cNvPr id="17" name="TextBox 16">
                <a:extLst>
                  <a:ext uri="{FF2B5EF4-FFF2-40B4-BE49-F238E27FC236}">
                    <a16:creationId xmlns:a16="http://schemas.microsoft.com/office/drawing/2014/main" id="{5AF08C7B-6638-A01C-CE6D-6466285368CA}"/>
                  </a:ext>
                </a:extLst>
              </p:cNvPr>
              <p:cNvSpPr txBox="1">
                <a:spLocks noRot="1" noChangeAspect="1" noMove="1" noResize="1" noEditPoints="1" noAdjustHandles="1" noChangeArrowheads="1" noChangeShapeType="1" noTextEdit="1"/>
              </p:cNvSpPr>
              <p:nvPr/>
            </p:nvSpPr>
            <p:spPr>
              <a:xfrm>
                <a:off x="10332806" y="1378116"/>
                <a:ext cx="1441581" cy="1015663"/>
              </a:xfrm>
              <a:prstGeom prst="rect">
                <a:avLst/>
              </a:prstGeom>
              <a:blipFill>
                <a:blip r:embed="rId2"/>
                <a:stretch>
                  <a:fillRect l="-4237" t="-2994" b="-9581"/>
                </a:stretch>
              </a:blipFill>
            </p:spPr>
            <p:txBody>
              <a:bodyPr/>
              <a:lstStyle/>
              <a:p>
                <a:r>
                  <a:rPr lang="en-US">
                    <a:noFill/>
                  </a:rPr>
                  <a:t> </a:t>
                </a:r>
              </a:p>
            </p:txBody>
          </p:sp>
        </mc:Fallback>
      </mc:AlternateContent>
      <p:sp>
        <p:nvSpPr>
          <p:cNvPr id="18" name="Marcador de texto 2">
            <a:extLst>
              <a:ext uri="{FF2B5EF4-FFF2-40B4-BE49-F238E27FC236}">
                <a16:creationId xmlns:a16="http://schemas.microsoft.com/office/drawing/2014/main" id="{BFBF68B1-9A02-7570-D1FF-4C7100DEC7E6}"/>
              </a:ext>
            </a:extLst>
          </p:cNvPr>
          <p:cNvSpPr txBox="1">
            <a:spLocks/>
          </p:cNvSpPr>
          <p:nvPr/>
        </p:nvSpPr>
        <p:spPr>
          <a:xfrm>
            <a:off x="48470" y="1194347"/>
            <a:ext cx="2996733" cy="1620159"/>
          </a:xfrm>
        </p:spPr>
        <p:txBody>
          <a:bodyPr>
            <a:noAutofit/>
          </a:bodyPr>
          <a:lstStyle>
            <a:lvl1pPr marL="285750" indent="-285750" algn="l" defTabSz="914400" rtl="0" eaLnBrk="1" latinLnBrk="0" hangingPunct="1">
              <a:lnSpc>
                <a:spcPts val="2000"/>
              </a:lnSpc>
              <a:spcBef>
                <a:spcPts val="1000"/>
              </a:spcBef>
              <a:buSzPct val="150000"/>
              <a:buFontTx/>
              <a:buBlip>
                <a:blip r:embed="rId3"/>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Los únicos que pueden tener un contrafactual (observable) son los </a:t>
            </a:r>
            <a:r>
              <a:rPr lang="es-CO" sz="2400" u="sng" dirty="0">
                <a:latin typeface="Times New Roman" panose="02020603050405020304" pitchFamily="18" charset="0"/>
                <a:cs typeface="Times New Roman" panose="02020603050405020304" pitchFamily="18" charset="0"/>
              </a:rPr>
              <a:t>Cumplidos ya que son los únicos que cambian de comportamiento </a:t>
            </a:r>
            <a:r>
              <a:rPr lang="es-CO" sz="2400" dirty="0">
                <a:latin typeface="Times New Roman" panose="02020603050405020304" pitchFamily="18" charset="0"/>
                <a:cs typeface="Times New Roman" panose="02020603050405020304" pitchFamily="18" charset="0"/>
              </a:rPr>
              <a:t>con el instrumento.</a:t>
            </a:r>
          </a:p>
          <a:p>
            <a:pPr>
              <a:spcAft>
                <a:spcPts val="1200"/>
              </a:spcAft>
            </a:pPr>
            <a:endParaRPr lang="es-CO" sz="2000" dirty="0">
              <a:latin typeface="Times New Roman" panose="02020603050405020304" pitchFamily="18" charset="0"/>
              <a:cs typeface="Times New Roman" panose="02020603050405020304" pitchFamily="18" charset="0"/>
            </a:endParaRPr>
          </a:p>
          <a:p>
            <a:pPr>
              <a:spcAft>
                <a:spcPts val="1200"/>
              </a:spcAft>
            </a:pPr>
            <a:endParaRPr lang="es-CO" sz="2000" dirty="0">
              <a:latin typeface="Times New Roman" panose="02020603050405020304" pitchFamily="18" charset="0"/>
              <a:cs typeface="Times New Roman" panose="02020603050405020304" pitchFamily="18" charset="0"/>
            </a:endParaRPr>
          </a:p>
          <a:p>
            <a:pPr>
              <a:spcAft>
                <a:spcPts val="1200"/>
              </a:spcAft>
            </a:pPr>
            <a:endParaRPr lang="es-CO" sz="2000" dirty="0">
              <a:latin typeface="Times New Roman" panose="02020603050405020304" pitchFamily="18" charset="0"/>
              <a:cs typeface="Times New Roman" panose="02020603050405020304" pitchFamily="18" charset="0"/>
            </a:endParaRPr>
          </a:p>
          <a:p>
            <a:pPr>
              <a:spcAft>
                <a:spcPts val="1200"/>
              </a:spcAft>
            </a:pPr>
            <a:endParaRPr lang="es-CO" sz="2000" dirty="0">
              <a:latin typeface="Times New Roman" panose="02020603050405020304" pitchFamily="18" charset="0"/>
              <a:cs typeface="Times New Roman" panose="02020603050405020304" pitchFamily="18" charset="0"/>
            </a:endParaRPr>
          </a:p>
          <a:p>
            <a:pPr>
              <a:spcAft>
                <a:spcPts val="1200"/>
              </a:spcAft>
            </a:pPr>
            <a:endParaRPr lang="es-CO" sz="2000" dirty="0">
              <a:latin typeface="Times New Roman" panose="02020603050405020304" pitchFamily="18" charset="0"/>
              <a:cs typeface="Times New Roman" panose="02020603050405020304" pitchFamily="18" charset="0"/>
            </a:endParaRPr>
          </a:p>
          <a:p>
            <a:pPr>
              <a:spcAft>
                <a:spcPts val="1200"/>
              </a:spcAft>
            </a:pPr>
            <a:endParaRPr lang="es-CO" sz="2000" dirty="0">
              <a:latin typeface="Times New Roman" panose="02020603050405020304" pitchFamily="18" charset="0"/>
              <a:cs typeface="Times New Roman" panose="02020603050405020304" pitchFamily="18" charset="0"/>
            </a:endParaRPr>
          </a:p>
          <a:p>
            <a:pPr marL="0" indent="0">
              <a:spcAft>
                <a:spcPts val="600"/>
              </a:spcAft>
              <a:buNone/>
            </a:pPr>
            <a:r>
              <a:rPr lang="es-CO" sz="2000" dirty="0">
                <a:latin typeface="Times New Roman" panose="02020603050405020304" pitchFamily="18" charset="0"/>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2" name="Marcador de texto 2">
                <a:extLst>
                  <a:ext uri="{FF2B5EF4-FFF2-40B4-BE49-F238E27FC236}">
                    <a16:creationId xmlns:a16="http://schemas.microsoft.com/office/drawing/2014/main" id="{C8FBF208-1AD6-344B-8F9A-5A79F59BD60E}"/>
                  </a:ext>
                </a:extLst>
              </p:cNvPr>
              <p:cNvSpPr txBox="1">
                <a:spLocks/>
              </p:cNvSpPr>
              <p:nvPr/>
            </p:nvSpPr>
            <p:spPr>
              <a:xfrm>
                <a:off x="473530" y="4301271"/>
                <a:ext cx="9139111" cy="1566376"/>
              </a:xfrm>
            </p:spPr>
            <p:txBody>
              <a:bodyPr>
                <a:noAutofit/>
              </a:bodyPr>
              <a:lstStyle>
                <a:lvl1pPr marL="285750" indent="-285750" algn="l" defTabSz="914400" rtl="0" eaLnBrk="1" latinLnBrk="0" hangingPunct="1">
                  <a:lnSpc>
                    <a:spcPts val="2000"/>
                  </a:lnSpc>
                  <a:spcBef>
                    <a:spcPts val="1000"/>
                  </a:spcBef>
                  <a:buSzPct val="150000"/>
                  <a:buFontTx/>
                  <a:buBlip>
                    <a:blip r:embed="rId3"/>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CO" sz="2400" dirty="0">
                    <a:latin typeface="Times New Roman" panose="02020603050405020304" pitchFamily="18" charset="0"/>
                    <a:cs typeface="Times New Roman" panose="02020603050405020304" pitchFamily="18" charset="0"/>
                  </a:rPr>
                  <a:t>En la primera etapa : </a:t>
                </a:r>
                <a:endParaRPr lang="en-US" sz="2400" i="1" dirty="0">
                  <a:latin typeface="Cambria Math" panose="02040503050406030204" pitchFamily="18" charset="0"/>
                </a:endParaRP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𝜶</m:t>
                          </m:r>
                        </m:e>
                        <m:sub>
                          <m:r>
                            <a:rPr lang="en-US" sz="2400" b="1" i="1">
                              <a:latin typeface="Cambria Math" panose="02040503050406030204" pitchFamily="18" charset="0"/>
                            </a:rPr>
                            <m:t>𝟏</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𝒁</m:t>
                          </m:r>
                        </m:e>
                        <m:sub>
                          <m:r>
                            <a:rPr lang="en-US" sz="2400" b="1" i="1">
                              <a:latin typeface="Cambria Math" panose="02040503050406030204" pitchFamily="18" charset="0"/>
                            </a:rPr>
                            <m:t>𝒊</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oMath>
                  </m:oMathPara>
                </a14:m>
                <a:endParaRPr lang="es-CO" sz="2400" dirty="0">
                  <a:latin typeface="Times New Roman" panose="02020603050405020304" pitchFamily="18" charset="0"/>
                  <a:cs typeface="Times New Roman" panose="02020603050405020304" pitchFamily="18" charset="0"/>
                </a:endParaRPr>
              </a:p>
              <a:p>
                <a:pPr marL="0" indent="0">
                  <a:spcAft>
                    <a:spcPts val="600"/>
                  </a:spcAft>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nos dice el efecto de pasar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=0 </m:t>
                    </m:r>
                  </m:oMath>
                </a14:m>
                <a:r>
                  <a:rPr lang="es-CO" sz="2400" dirty="0">
                    <a:latin typeface="Times New Roman" panose="02020603050405020304" pitchFamily="18" charset="0"/>
                    <a:cs typeface="Times New Roman" panose="02020603050405020304" pitchFamily="18" charset="0"/>
                  </a:rPr>
                  <a:t>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sobre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la proporción de tratados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a:t>
                </a:r>
              </a:p>
              <a:p>
                <a:pPr marL="0" indent="0">
                  <a:spcAft>
                    <a:spcPts val="600"/>
                  </a:spcAft>
                  <a:buNone/>
                </a:pPr>
                <a:r>
                  <a:rPr lang="es-CO" sz="2400" dirty="0">
                    <a:latin typeface="Times New Roman" panose="02020603050405020304" pitchFamily="18" charset="0"/>
                    <a:cs typeface="Times New Roman" panose="02020603050405020304" pitchFamily="18" charset="0"/>
                  </a:rPr>
                  <a:t>Entonces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representa la proporción de Cumplidos</a:t>
                </a:r>
              </a:p>
              <a:p>
                <a:pPr marL="0" indent="0">
                  <a:spcAft>
                    <a:spcPts val="600"/>
                  </a:spcAft>
                  <a:buNone/>
                </a:pPr>
                <a:endParaRPr lang="es-CO" sz="2400" dirty="0">
                  <a:latin typeface="Times New Roman" panose="02020603050405020304" pitchFamily="18" charset="0"/>
                  <a:cs typeface="Times New Roman" panose="02020603050405020304" pitchFamily="18" charset="0"/>
                </a:endParaRPr>
              </a:p>
            </p:txBody>
          </p:sp>
        </mc:Choice>
        <mc:Fallback>
          <p:sp>
            <p:nvSpPr>
              <p:cNvPr id="2" name="Marcador de texto 2">
                <a:extLst>
                  <a:ext uri="{FF2B5EF4-FFF2-40B4-BE49-F238E27FC236}">
                    <a16:creationId xmlns:a16="http://schemas.microsoft.com/office/drawing/2014/main" id="{C8FBF208-1AD6-344B-8F9A-5A79F59BD60E}"/>
                  </a:ext>
                </a:extLst>
              </p:cNvPr>
              <p:cNvSpPr txBox="1">
                <a:spLocks noRot="1" noChangeAspect="1" noMove="1" noResize="1" noEditPoints="1" noAdjustHandles="1" noChangeArrowheads="1" noChangeShapeType="1" noTextEdit="1"/>
              </p:cNvSpPr>
              <p:nvPr/>
            </p:nvSpPr>
            <p:spPr>
              <a:xfrm>
                <a:off x="473530" y="4301271"/>
                <a:ext cx="9139111" cy="1566376"/>
              </a:xfr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0EEB6E1-E657-1A70-51EC-8362BEE5A208}"/>
              </a:ext>
            </a:extLst>
          </p:cNvPr>
          <p:cNvPicPr>
            <a:picLocks noChangeAspect="1"/>
          </p:cNvPicPr>
          <p:nvPr/>
        </p:nvPicPr>
        <p:blipFill>
          <a:blip r:embed="rId5"/>
          <a:stretch>
            <a:fillRect/>
          </a:stretch>
        </p:blipFill>
        <p:spPr>
          <a:xfrm>
            <a:off x="2706724" y="-1"/>
            <a:ext cx="8346873" cy="4043495"/>
          </a:xfrm>
          <a:prstGeom prst="rect">
            <a:avLst/>
          </a:prstGeom>
        </p:spPr>
      </p:pic>
      <p:cxnSp>
        <p:nvCxnSpPr>
          <p:cNvPr id="5" name="Straight Arrow Connector 4">
            <a:extLst>
              <a:ext uri="{FF2B5EF4-FFF2-40B4-BE49-F238E27FC236}">
                <a16:creationId xmlns:a16="http://schemas.microsoft.com/office/drawing/2014/main" id="{232879D4-26FF-514E-88E7-30278ABF0284}"/>
              </a:ext>
            </a:extLst>
          </p:cNvPr>
          <p:cNvCxnSpPr>
            <a:cxnSpLocks/>
          </p:cNvCxnSpPr>
          <p:nvPr/>
        </p:nvCxnSpPr>
        <p:spPr>
          <a:xfrm flipV="1">
            <a:off x="3648974" y="310551"/>
            <a:ext cx="0" cy="2639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6EEABB3-5BB1-9BE3-FD73-E04146F0EED7}"/>
              </a:ext>
            </a:extLst>
          </p:cNvPr>
          <p:cNvSpPr txBox="1"/>
          <p:nvPr/>
        </p:nvSpPr>
        <p:spPr>
          <a:xfrm>
            <a:off x="2863969" y="25855"/>
            <a:ext cx="1173193" cy="369332"/>
          </a:xfrm>
          <a:prstGeom prst="rect">
            <a:avLst/>
          </a:prstGeom>
          <a:noFill/>
        </p:spPr>
        <p:txBody>
          <a:bodyPr wrap="square" rtlCol="0">
            <a:spAutoFit/>
          </a:bodyPr>
          <a:lstStyle/>
          <a:p>
            <a:r>
              <a:rPr lang="en-US" dirty="0"/>
              <a:t>% de Di=1</a:t>
            </a:r>
          </a:p>
        </p:txBody>
      </p:sp>
    </p:spTree>
    <p:extLst>
      <p:ext uri="{BB962C8B-B14F-4D97-AF65-F5344CB8AC3E}">
        <p14:creationId xmlns:p14="http://schemas.microsoft.com/office/powerpoint/2010/main" val="90327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F08C7B-6638-A01C-CE6D-6466285368CA}"/>
                  </a:ext>
                </a:extLst>
              </p:cNvPr>
              <p:cNvSpPr txBox="1"/>
              <p:nvPr/>
            </p:nvSpPr>
            <p:spPr>
              <a:xfrm>
                <a:off x="8451791" y="199233"/>
                <a:ext cx="1441581" cy="646331"/>
              </a:xfrm>
              <a:prstGeom prst="rect">
                <a:avLst/>
              </a:prstGeom>
              <a:noFill/>
            </p:spPr>
            <p:txBody>
              <a:bodyPr wrap="square">
                <a:spAutoFit/>
              </a:bodyPr>
              <a:lstStyle/>
              <a:p>
                <a:r>
                  <a:rPr lang="en-US" sz="1800" dirty="0">
                    <a:solidFill>
                      <a:srgbClr val="7030A0"/>
                    </a:solidFill>
                  </a:rPr>
                  <a:t>Aumento </a:t>
                </a:r>
                <a:r>
                  <a:rPr lang="en-US" sz="1800" dirty="0" err="1">
                    <a:solidFill>
                      <a:srgbClr val="7030A0"/>
                    </a:solidFill>
                  </a:rPr>
                  <a:t>en</a:t>
                </a:r>
                <a:r>
                  <a:rPr lang="en-US" sz="1800" dirty="0">
                    <a:solidFill>
                      <a:srgbClr val="7030A0"/>
                    </a:solidFill>
                  </a:rPr>
                  <a:t> </a:t>
                </a:r>
                <a:r>
                  <a:rPr lang="en-US" dirty="0" err="1">
                    <a:solidFill>
                      <a:srgbClr val="7030A0"/>
                    </a:solidFill>
                  </a:rPr>
                  <a:t>t</a:t>
                </a:r>
                <a:r>
                  <a:rPr lang="en-US" sz="1800" dirty="0" err="1">
                    <a:solidFill>
                      <a:srgbClr val="7030A0"/>
                    </a:solidFill>
                  </a:rPr>
                  <a:t>ratados</a:t>
                </a:r>
                <a:r>
                  <a:rPr lang="en-US" sz="1800" dirty="0">
                    <a:solidFill>
                      <a:srgbClr val="7030A0"/>
                    </a:solidFill>
                  </a:rPr>
                  <a:t> (</a:t>
                </a:r>
                <a14:m>
                  <m:oMath xmlns:m="http://schemas.openxmlformats.org/officeDocument/2006/math">
                    <m:sSub>
                      <m:sSubPr>
                        <m:ctrlPr>
                          <a:rPr lang="en-US" sz="1800" i="1" smtClean="0">
                            <a:solidFill>
                              <a:srgbClr val="7030A0"/>
                            </a:solidFill>
                            <a:latin typeface="Cambria Math" panose="02040503050406030204" pitchFamily="18" charset="0"/>
                          </a:rPr>
                        </m:ctrlPr>
                      </m:sSubPr>
                      <m:e>
                        <m:r>
                          <a:rPr lang="en-US" sz="1800" i="1">
                            <a:solidFill>
                              <a:srgbClr val="7030A0"/>
                            </a:solidFill>
                            <a:latin typeface="Cambria Math" panose="02040503050406030204" pitchFamily="18" charset="0"/>
                          </a:rPr>
                          <m:t>𝛼</m:t>
                        </m:r>
                      </m:e>
                      <m:sub>
                        <m:r>
                          <a:rPr lang="en-US" sz="1800" i="1">
                            <a:solidFill>
                              <a:srgbClr val="7030A0"/>
                            </a:solidFill>
                            <a:latin typeface="Cambria Math" panose="02040503050406030204" pitchFamily="18" charset="0"/>
                          </a:rPr>
                          <m:t>1</m:t>
                        </m:r>
                      </m:sub>
                    </m:sSub>
                  </m:oMath>
                </a14:m>
                <a:r>
                  <a:rPr lang="es-CO" sz="1600" dirty="0">
                    <a:solidFill>
                      <a:srgbClr val="7030A0"/>
                    </a:solidFill>
                  </a:rPr>
                  <a:t>) </a:t>
                </a:r>
                <a:endParaRPr lang="en-US" dirty="0">
                  <a:solidFill>
                    <a:srgbClr val="7030A0"/>
                  </a:solidFill>
                </a:endParaRPr>
              </a:p>
            </p:txBody>
          </p:sp>
        </mc:Choice>
        <mc:Fallback xmlns="">
          <p:sp>
            <p:nvSpPr>
              <p:cNvPr id="17" name="TextBox 16">
                <a:extLst>
                  <a:ext uri="{FF2B5EF4-FFF2-40B4-BE49-F238E27FC236}">
                    <a16:creationId xmlns:a16="http://schemas.microsoft.com/office/drawing/2014/main" id="{5AF08C7B-6638-A01C-CE6D-6466285368CA}"/>
                  </a:ext>
                </a:extLst>
              </p:cNvPr>
              <p:cNvSpPr txBox="1">
                <a:spLocks noRot="1" noChangeAspect="1" noMove="1" noResize="1" noEditPoints="1" noAdjustHandles="1" noChangeArrowheads="1" noChangeShapeType="1" noTextEdit="1"/>
              </p:cNvSpPr>
              <p:nvPr/>
            </p:nvSpPr>
            <p:spPr>
              <a:xfrm>
                <a:off x="8451791" y="199233"/>
                <a:ext cx="1441581" cy="646331"/>
              </a:xfrm>
              <a:prstGeom prst="rect">
                <a:avLst/>
              </a:prstGeom>
              <a:blipFill>
                <a:blip r:embed="rId5"/>
                <a:stretch>
                  <a:fillRect l="-3376" t="-5660" r="-844" b="-14151"/>
                </a:stretch>
              </a:blipFill>
            </p:spPr>
            <p:txBody>
              <a:bodyPr/>
              <a:lstStyle/>
              <a:p>
                <a:r>
                  <a:rPr lang="es-CO">
                    <a:noFill/>
                  </a:rPr>
                  <a:t> </a:t>
                </a:r>
              </a:p>
            </p:txBody>
          </p:sp>
        </mc:Fallback>
      </mc:AlternateContent>
      <p:sp>
        <p:nvSpPr>
          <p:cNvPr id="2" name="Marcador de texto 2">
            <a:extLst>
              <a:ext uri="{FF2B5EF4-FFF2-40B4-BE49-F238E27FC236}">
                <a16:creationId xmlns:a16="http://schemas.microsoft.com/office/drawing/2014/main" id="{C8FBF208-1AD6-344B-8F9A-5A79F59BD60E}"/>
              </a:ext>
            </a:extLst>
          </p:cNvPr>
          <p:cNvSpPr txBox="1">
            <a:spLocks/>
          </p:cNvSpPr>
          <p:nvPr/>
        </p:nvSpPr>
        <p:spPr>
          <a:xfrm>
            <a:off x="3052889" y="4628457"/>
            <a:ext cx="9139111" cy="1566376"/>
          </a:xfrm>
        </p:spPr>
        <p:txBody>
          <a:bodyPr>
            <a:noAutofit/>
          </a:bodyPr>
          <a:lstStyle>
            <a:lvl1pPr marL="285750" indent="-285750" algn="l" defTabSz="914400" rtl="0" eaLnBrk="1" latinLnBrk="0" hangingPunct="1">
              <a:lnSpc>
                <a:spcPts val="2000"/>
              </a:lnSpc>
              <a:spcBef>
                <a:spcPts val="1000"/>
              </a:spcBef>
              <a:buSzPct val="150000"/>
              <a:buFontTx/>
              <a:buBlip>
                <a:blip r:embed="rId6"/>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buFont typeface="Wingdings" panose="05000000000000000000" pitchFamily="2" charset="2"/>
              <a:buChar char="Ø"/>
            </a:pPr>
            <a:r>
              <a:rPr lang="es-CO" sz="2400" dirty="0">
                <a:solidFill>
                  <a:srgbClr val="7030A0"/>
                </a:solidFill>
                <a:latin typeface="Times New Roman" panose="02020603050405020304" pitchFamily="18" charset="0"/>
                <a:cs typeface="Times New Roman" panose="02020603050405020304" pitchFamily="18" charset="0"/>
              </a:rPr>
              <a:t>En nuestro ejemplo de FIV, </a:t>
            </a:r>
            <a:br>
              <a:rPr lang="es-CO" sz="2400" dirty="0">
                <a:solidFill>
                  <a:srgbClr val="7030A0"/>
                </a:solidFill>
                <a:latin typeface="Times New Roman" panose="02020603050405020304" pitchFamily="18" charset="0"/>
                <a:cs typeface="Times New Roman" panose="02020603050405020304" pitchFamily="18" charset="0"/>
              </a:rPr>
            </a:br>
            <a:r>
              <a:rPr lang="es-CO" sz="2400" dirty="0">
                <a:solidFill>
                  <a:srgbClr val="7030A0"/>
                </a:solidFill>
                <a:latin typeface="Times New Roman" panose="02020603050405020304" pitchFamily="18" charset="0"/>
                <a:cs typeface="Times New Roman" panose="02020603050405020304" pitchFamily="18" charset="0"/>
              </a:rPr>
              <a:t>¿Cuál es la proporción de Cumplidos en cada periodo?</a:t>
            </a:r>
          </a:p>
          <a:p>
            <a:pPr marL="0" indent="0">
              <a:spcAft>
                <a:spcPts val="600"/>
              </a:spcAft>
              <a:buNone/>
            </a:pPr>
            <a:br>
              <a:rPr lang="es-CO" sz="2400" dirty="0">
                <a:solidFill>
                  <a:srgbClr val="7030A0"/>
                </a:solidFill>
                <a:latin typeface="Times New Roman" panose="02020603050405020304" pitchFamily="18" charset="0"/>
                <a:cs typeface="Times New Roman" panose="02020603050405020304" pitchFamily="18" charset="0"/>
              </a:rPr>
            </a:br>
            <a:r>
              <a:rPr lang="es-CO" sz="2400" dirty="0">
                <a:solidFill>
                  <a:srgbClr val="7030A0"/>
                </a:solidFill>
                <a:latin typeface="Times New Roman" panose="02020603050405020304" pitchFamily="18" charset="0"/>
                <a:cs typeface="Times New Roman" panose="02020603050405020304" pitchFamily="18" charset="0"/>
              </a:rPr>
              <a:t>¿ Como evoluciona y por qué?</a:t>
            </a:r>
          </a:p>
          <a:p>
            <a:pPr marL="0" indent="0">
              <a:spcAft>
                <a:spcPts val="600"/>
              </a:spcAft>
              <a:buNone/>
            </a:pPr>
            <a:endParaRPr lang="es-CO"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7DB6A2-D4BE-A950-2A71-35CDD093E395}"/>
              </a:ext>
            </a:extLst>
          </p:cNvPr>
          <p:cNvPicPr>
            <a:picLocks noChangeAspect="1"/>
          </p:cNvPicPr>
          <p:nvPr/>
        </p:nvPicPr>
        <p:blipFill>
          <a:blip r:embed="rId7"/>
          <a:stretch>
            <a:fillRect/>
          </a:stretch>
        </p:blipFill>
        <p:spPr>
          <a:xfrm>
            <a:off x="281778" y="954436"/>
            <a:ext cx="2686517" cy="5903563"/>
          </a:xfrm>
          <a:prstGeom prst="rect">
            <a:avLst/>
          </a:prstGeom>
        </p:spPr>
      </p:pic>
      <p:pic>
        <p:nvPicPr>
          <p:cNvPr id="3" name="Picture 2">
            <a:extLst>
              <a:ext uri="{FF2B5EF4-FFF2-40B4-BE49-F238E27FC236}">
                <a16:creationId xmlns:a16="http://schemas.microsoft.com/office/drawing/2014/main" id="{0BB1B82F-0B3F-6033-9A53-CF8A44830718}"/>
              </a:ext>
            </a:extLst>
          </p:cNvPr>
          <p:cNvPicPr>
            <a:picLocks noChangeAspect="1"/>
          </p:cNvPicPr>
          <p:nvPr/>
        </p:nvPicPr>
        <p:blipFill>
          <a:blip r:embed="rId8"/>
          <a:stretch>
            <a:fillRect/>
          </a:stretch>
        </p:blipFill>
        <p:spPr>
          <a:xfrm>
            <a:off x="3052889" y="74188"/>
            <a:ext cx="8857332" cy="4290778"/>
          </a:xfrm>
          <a:prstGeom prst="rect">
            <a:avLst/>
          </a:prstGeom>
        </p:spPr>
      </p:pic>
    </p:spTree>
    <p:extLst>
      <p:ext uri="{BB962C8B-B14F-4D97-AF65-F5344CB8AC3E}">
        <p14:creationId xmlns:p14="http://schemas.microsoft.com/office/powerpoint/2010/main" val="3777887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Marcador de texto 2">
                <a:extLst>
                  <a:ext uri="{FF2B5EF4-FFF2-40B4-BE49-F238E27FC236}">
                    <a16:creationId xmlns:a16="http://schemas.microsoft.com/office/drawing/2014/main" id="{0FFA345A-95DE-5D76-3287-24255343DC39}"/>
                  </a:ext>
                </a:extLst>
              </p:cNvPr>
              <p:cNvSpPr txBox="1">
                <a:spLocks/>
              </p:cNvSpPr>
              <p:nvPr/>
            </p:nvSpPr>
            <p:spPr>
              <a:xfrm>
                <a:off x="301259" y="1804639"/>
                <a:ext cx="10800182" cy="1920549"/>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800"/>
                  </a:spcAft>
                </a:pPr>
                <a:r>
                  <a:rPr lang="es-CO" sz="2400" dirty="0">
                    <a:latin typeface="Times New Roman" panose="02020603050405020304" pitchFamily="18" charset="0"/>
                    <a:cs typeface="Times New Roman" panose="02020603050405020304" pitchFamily="18" charset="0"/>
                  </a:rPr>
                  <a:t>Si pudiéramos observar quienes son los Cumplidos, nos gustaría comparar </a:t>
                </a:r>
                <a14:m>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e>
                    </m:d>
                  </m:oMath>
                </a14:m>
                <a:r>
                  <a:rPr lang="es-CO" sz="2400" dirty="0">
                    <a:latin typeface="Times New Roman" panose="02020603050405020304" pitchFamily="18" charset="0"/>
                    <a:cs typeface="Times New Roman" panose="02020603050405020304" pitchFamily="18" charset="0"/>
                  </a:rPr>
                  <a:t> solo dentro de los Cumplidos </a:t>
                </a:r>
              </a:p>
              <a:p>
                <a:pPr>
                  <a:spcBef>
                    <a:spcPts val="1200"/>
                  </a:spcBef>
                  <a:spcAft>
                    <a:spcPts val="1800"/>
                  </a:spcAft>
                </a:pPr>
                <a:r>
                  <a:rPr lang="es-CO" sz="2400" dirty="0">
                    <a:latin typeface="Times New Roman" panose="02020603050405020304" pitchFamily="18" charset="0"/>
                    <a:cs typeface="Times New Roman" panose="02020603050405020304" pitchFamily="18" charset="0"/>
                  </a:rPr>
                  <a:t>Pero, observando solo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no sabemos cuáles son los Cumplidos . </a:t>
                </a:r>
              </a:p>
              <a:p>
                <a:pPr>
                  <a:spcBef>
                    <a:spcPts val="1200"/>
                  </a:spcBef>
                  <a:spcAft>
                    <a:spcPts val="1800"/>
                  </a:spcAft>
                </a:pPr>
                <a:r>
                  <a:rPr lang="es-CO" sz="2400" dirty="0">
                    <a:latin typeface="Times New Roman" panose="02020603050405020304" pitchFamily="18" charset="0"/>
                    <a:cs typeface="Times New Roman" panose="02020603050405020304" pitchFamily="18" charset="0"/>
                  </a:rPr>
                  <a:t>¡La magia del método de VI es que permite estimar el efecto sobre los Cumplidos sin saber quiénes son los Cumplidos! </a:t>
                </a:r>
              </a:p>
              <a:p>
                <a:pPr>
                  <a:spcBef>
                    <a:spcPts val="1200"/>
                  </a:spcBef>
                  <a:spcAft>
                    <a:spcPts val="1800"/>
                  </a:spcAft>
                </a:pPr>
                <a:r>
                  <a:rPr lang="es-CO" sz="2400" dirty="0">
                    <a:latin typeface="Times New Roman" panose="02020603050405020304" pitchFamily="18" charset="0"/>
                    <a:cs typeface="Times New Roman" panose="02020603050405020304" pitchFamily="18" charset="0"/>
                  </a:rPr>
                  <a:t>La lógica es comparar </a:t>
                </a:r>
                <a14:m>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=0</m:t>
                        </m:r>
                      </m:e>
                    </m:d>
                  </m:oMath>
                </a14:m>
                <a:r>
                  <a:rPr lang="es-CO" sz="2400" dirty="0">
                    <a:latin typeface="Times New Roman" panose="02020603050405020304" pitchFamily="18" charset="0"/>
                    <a:cs typeface="Times New Roman" panose="02020603050405020304" pitchFamily="18" charset="0"/>
                  </a:rPr>
                  <a:t> pero ajustando por la proporción de Cumplidos (que cambió su tratamiento debido al instrumento).</a:t>
                </a:r>
              </a:p>
              <a:p>
                <a:pPr marL="0" indent="0">
                  <a:spcBef>
                    <a:spcPts val="1200"/>
                  </a:spcBef>
                  <a:spcAft>
                    <a:spcPts val="600"/>
                  </a:spcAft>
                  <a:buNone/>
                </a:pPr>
                <a:endParaRPr lang="es-CO" sz="2400" dirty="0">
                  <a:latin typeface="Times New Roman" panose="02020603050405020304" pitchFamily="18" charset="0"/>
                  <a:cs typeface="Times New Roman" panose="02020603050405020304" pitchFamily="18" charset="0"/>
                </a:endParaRPr>
              </a:p>
            </p:txBody>
          </p:sp>
        </mc:Choice>
        <mc:Fallback>
          <p:sp>
            <p:nvSpPr>
              <p:cNvPr id="5" name="Marcador de texto 2">
                <a:extLst>
                  <a:ext uri="{FF2B5EF4-FFF2-40B4-BE49-F238E27FC236}">
                    <a16:creationId xmlns:a16="http://schemas.microsoft.com/office/drawing/2014/main" id="{0FFA345A-95DE-5D76-3287-24255343DC39}"/>
                  </a:ext>
                </a:extLst>
              </p:cNvPr>
              <p:cNvSpPr txBox="1">
                <a:spLocks noRot="1" noChangeAspect="1" noMove="1" noResize="1" noEditPoints="1" noAdjustHandles="1" noChangeArrowheads="1" noChangeShapeType="1" noTextEdit="1"/>
              </p:cNvSpPr>
              <p:nvPr/>
            </p:nvSpPr>
            <p:spPr>
              <a:xfrm>
                <a:off x="301259" y="1804639"/>
                <a:ext cx="10800182" cy="1920549"/>
              </a:xfrm>
              <a:blipFill>
                <a:blip r:embed="rId3"/>
                <a:stretch>
                  <a:fillRect/>
                </a:stretch>
              </a:blipFill>
            </p:spPr>
            <p:txBody>
              <a:bodyPr/>
              <a:lstStyle/>
              <a:p>
                <a:r>
                  <a:rPr lang="en-US">
                    <a:noFill/>
                  </a:rPr>
                  <a:t> </a:t>
                </a:r>
              </a:p>
            </p:txBody>
          </p:sp>
        </mc:Fallback>
      </mc:AlternateContent>
      <p:sp>
        <p:nvSpPr>
          <p:cNvPr id="2" name="Marcador de texto 1">
            <a:extLst>
              <a:ext uri="{FF2B5EF4-FFF2-40B4-BE49-F238E27FC236}">
                <a16:creationId xmlns:a16="http://schemas.microsoft.com/office/drawing/2014/main" id="{965C3A19-3FC9-58D8-3563-CA8781E1A050}"/>
              </a:ext>
            </a:extLst>
          </p:cNvPr>
          <p:cNvSpPr>
            <a:spLocks noGrp="1"/>
          </p:cNvSpPr>
          <p:nvPr>
            <p:ph type="body" sz="quarter" idx="10"/>
          </p:nvPr>
        </p:nvSpPr>
        <p:spPr>
          <a:xfrm>
            <a:off x="2430350" y="214604"/>
            <a:ext cx="9512833" cy="444500"/>
          </a:xfrm>
        </p:spPr>
        <p:txBody>
          <a:bodyPr/>
          <a:lstStyle/>
          <a:p>
            <a:r>
              <a:rPr lang="es-CO" sz="3200" dirty="0"/>
              <a:t>El Estimador de Wald (y intuición del método de VI)</a:t>
            </a:r>
            <a:endParaRPr lang="es-CO" dirty="0"/>
          </a:p>
        </p:txBody>
      </p:sp>
    </p:spTree>
    <p:extLst>
      <p:ext uri="{BB962C8B-B14F-4D97-AF65-F5344CB8AC3E}">
        <p14:creationId xmlns:p14="http://schemas.microsoft.com/office/powerpoint/2010/main" val="3086135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69522" y="328444"/>
            <a:ext cx="8516202" cy="444500"/>
          </a:xfrm>
        </p:spPr>
        <p:txBody>
          <a:bodyPr/>
          <a:lstStyle/>
          <a:p>
            <a:r>
              <a:rPr lang="es-CO" dirty="0"/>
              <a:t>El Método de Variable instrumental para resolver el problema de endogeneidad</a:t>
            </a:r>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237874" y="1817978"/>
                <a:ext cx="10312233" cy="4573555"/>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200"/>
                  </a:spcAft>
                </a:pPr>
                <a:r>
                  <a:rPr lang="es-CO" sz="2400" dirty="0">
                    <a:latin typeface="Times" panose="02020603050405020304" pitchFamily="18" charset="0"/>
                    <a:cs typeface="Times" panose="02020603050405020304" pitchFamily="18" charset="0"/>
                  </a:rPr>
                  <a:t>Existen tres (3) </a:t>
                </a:r>
                <a:r>
                  <a:rPr lang="es-CO" sz="2400" u="sng" dirty="0">
                    <a:latin typeface="Times" panose="02020603050405020304" pitchFamily="18" charset="0"/>
                    <a:cs typeface="Times" panose="02020603050405020304" pitchFamily="18" charset="0"/>
                  </a:rPr>
                  <a:t>causas típicas </a:t>
                </a:r>
                <a:r>
                  <a:rPr lang="es-CO" sz="2400" dirty="0">
                    <a:latin typeface="Times" panose="02020603050405020304" pitchFamily="18" charset="0"/>
                    <a:cs typeface="Times" panose="02020603050405020304" pitchFamily="18" charset="0"/>
                  </a:rPr>
                  <a:t>de la endogeneidad que generan un sesgo 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s-CO" sz="2400" dirty="0">
                    <a:latin typeface="Times" panose="02020603050405020304" pitchFamily="18" charset="0"/>
                    <a:cs typeface="Times" panose="02020603050405020304" pitchFamily="18" charset="0"/>
                  </a:rPr>
                  <a:t>: variable omitida, causalidad inversa y errores de medición en la variable de interés. </a:t>
                </a:r>
              </a:p>
              <a:p>
                <a:pPr>
                  <a:spcBef>
                    <a:spcPts val="1200"/>
                  </a:spcBef>
                  <a:spcAft>
                    <a:spcPts val="1200"/>
                  </a:spcAft>
                </a:pPr>
                <a:r>
                  <a:rPr lang="es-CO" sz="2400" dirty="0">
                    <a:latin typeface="Times" panose="02020603050405020304" pitchFamily="18" charset="0"/>
                    <a:cs typeface="Times" panose="02020603050405020304" pitchFamily="18" charset="0"/>
                  </a:rPr>
                  <a:t>Como </a:t>
                </a:r>
                <a14:m>
                  <m:oMath xmlns:m="http://schemas.openxmlformats.org/officeDocument/2006/math">
                    <m:sSub>
                      <m:sSubPr>
                        <m:ctrlPr>
                          <a:rPr lang="en-US" sz="240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e>
                      <m:sub>
                        <m:r>
                          <a:rPr lang="en-US" sz="240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es una variable </a:t>
                </a:r>
                <a:r>
                  <a:rPr lang="es-CO" sz="2400" u="sng" dirty="0">
                    <a:latin typeface="Times" panose="02020603050405020304" pitchFamily="18" charset="0"/>
                    <a:cs typeface="Times" panose="02020603050405020304" pitchFamily="18" charset="0"/>
                  </a:rPr>
                  <a:t>endógena</a:t>
                </a:r>
                <a:r>
                  <a:rPr lang="es-CO" sz="2400" dirty="0">
                    <a:latin typeface="Times" panose="02020603050405020304" pitchFamily="18" charset="0"/>
                    <a:cs typeface="Times" panose="02020603050405020304" pitchFamily="18" charset="0"/>
                  </a:rPr>
                  <a:t>, esta correlacionada con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ea typeface="Cambria Math" panose="02040503050406030204" pitchFamily="18" charset="0"/>
                          </a:rPr>
                          <m:t>𝑖</m:t>
                        </m:r>
                      </m:sub>
                    </m:sSub>
                  </m:oMath>
                </a14:m>
                <a:endParaRPr lang="es-CO" sz="2400" dirty="0">
                  <a:latin typeface="Times" panose="02020603050405020304" pitchFamily="18" charset="0"/>
                  <a:cs typeface="Times" panose="02020603050405020304" pitchFamily="18" charset="0"/>
                </a:endParaRPr>
              </a:p>
              <a:p>
                <a:pPr>
                  <a:spcBef>
                    <a:spcPts val="1200"/>
                  </a:spcBef>
                  <a:spcAft>
                    <a:spcPts val="1200"/>
                  </a:spcAft>
                </a:pPr>
                <a:r>
                  <a:rPr lang="es-CO" sz="2400" dirty="0">
                    <a:latin typeface="Times" panose="02020603050405020304" pitchFamily="18" charset="0"/>
                    <a:cs typeface="Times" panose="02020603050405020304" pitchFamily="18" charset="0"/>
                  </a:rPr>
                  <a:t>El instrumento busca resolver este problema </a:t>
                </a:r>
                <a:r>
                  <a:rPr lang="es-CO" sz="2400" u="sng" dirty="0">
                    <a:latin typeface="Times" panose="02020603050405020304" pitchFamily="18" charset="0"/>
                    <a:cs typeface="Times" panose="02020603050405020304" pitchFamily="18" charset="0"/>
                  </a:rPr>
                  <a:t>aprovechando una parte exógena </a:t>
                </a:r>
                <a:r>
                  <a:rPr lang="es-CO" sz="2400" dirty="0">
                    <a:latin typeface="Times" panose="02020603050405020304" pitchFamily="18" charset="0"/>
                    <a:cs typeface="Times" panose="02020603050405020304" pitchFamily="18" charset="0"/>
                  </a:rPr>
                  <a:t>en los cambios de </a:t>
                </a:r>
                <a14:m>
                  <m:oMath xmlns:m="http://schemas.openxmlformats.org/officeDocument/2006/math">
                    <m:sSub>
                      <m:sSubPr>
                        <m:ctrlPr>
                          <a:rPr lang="en-US" sz="240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e>
                      <m:sub>
                        <m:r>
                          <a:rPr lang="en-US" sz="240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a:t>
                </a:r>
              </a:p>
              <a:p>
                <a:pPr>
                  <a:spcBef>
                    <a:spcPts val="1200"/>
                  </a:spcBef>
                  <a:spcAft>
                    <a:spcPts val="1200"/>
                  </a:spcAft>
                </a:pPr>
                <a:r>
                  <a:rPr lang="es-CO" sz="2400" dirty="0">
                    <a:latin typeface="Times" panose="02020603050405020304" pitchFamily="18" charset="0"/>
                    <a:cs typeface="Times" panose="02020603050405020304" pitchFamily="18" charset="0"/>
                  </a:rPr>
                  <a:t>Pero solo ofrece una solución viable bajo ciertas </a:t>
                </a:r>
                <a:r>
                  <a:rPr lang="es-CO" sz="2400" u="sng" dirty="0">
                    <a:latin typeface="Times" panose="02020603050405020304" pitchFamily="18" charset="0"/>
                    <a:cs typeface="Times" panose="02020603050405020304" pitchFamily="18" charset="0"/>
                  </a:rPr>
                  <a:t>condiciones</a:t>
                </a:r>
              </a:p>
              <a:p>
                <a:pPr>
                  <a:spcBef>
                    <a:spcPts val="1200"/>
                  </a:spcBef>
                  <a:spcAft>
                    <a:spcPts val="1200"/>
                  </a:spcAft>
                </a:pPr>
                <a:r>
                  <a:rPr lang="es-CO" sz="2400" dirty="0">
                    <a:latin typeface="Times" panose="02020603050405020304" pitchFamily="18" charset="0"/>
                    <a:cs typeface="Times" panose="02020603050405020304" pitchFamily="18" charset="0"/>
                  </a:rPr>
                  <a:t>En esta sección revisamos estas condiciones y como aplicar el método de variable instrumental.</a:t>
                </a:r>
              </a:p>
              <a:p>
                <a:pPr>
                  <a:spcAft>
                    <a:spcPts val="1200"/>
                  </a:spcAft>
                </a:pPr>
                <a:endParaRPr lang="es-CO" sz="2400" dirty="0">
                  <a:latin typeface="Times" panose="02020603050405020304" pitchFamily="18" charset="0"/>
                  <a:cs typeface="Times"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237874" y="1817978"/>
                <a:ext cx="10312233" cy="4573555"/>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5380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0350" y="214604"/>
            <a:ext cx="9512833" cy="444500"/>
          </a:xfrm>
        </p:spPr>
        <p:txBody>
          <a:bodyPr/>
          <a:lstStyle/>
          <a:p>
            <a:r>
              <a:rPr lang="es-CO" sz="3200" dirty="0"/>
              <a:t>El Estimador de Wald (y intuición del método de VI)</a:t>
            </a:r>
            <a:endParaRPr lang="es-CO" dirty="0"/>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120770" y="1250830"/>
                <a:ext cx="11246666" cy="5051116"/>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200"/>
                  </a:spcAft>
                </a:pPr>
                <a:r>
                  <a:rPr lang="es-CO" sz="2400" dirty="0">
                    <a:latin typeface="Times New Roman" panose="02020603050405020304" pitchFamily="18" charset="0"/>
                    <a:cs typeface="Times New Roman" panose="02020603050405020304" pitchFamily="18" charset="0"/>
                  </a:rPr>
                  <a:t>Llamamos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i="1" smtClean="0">
                            <a:latin typeface="Cambria Math" panose="02040503050406030204" pitchFamily="18" charset="0"/>
                          </a:rPr>
                          <m:t>𝑖</m:t>
                        </m:r>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al resultado potencial esperado de un individuo tratado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𝑌</m:t>
                        </m:r>
                      </m:e>
                      <m:sub>
                        <m:r>
                          <a:rPr lang="en-US" sz="2400" i="1">
                            <a:latin typeface="Cambria Math" panose="02040503050406030204" pitchFamily="18" charset="0"/>
                          </a:rPr>
                          <m:t>𝑖</m:t>
                        </m:r>
                        <m:r>
                          <a:rPr lang="en-US" sz="2400" i="1">
                            <a:latin typeface="Cambria Math" panose="02040503050406030204" pitchFamily="18" charset="0"/>
                          </a:rPr>
                          <m:t>0</m:t>
                        </m:r>
                      </m:sub>
                    </m:sSub>
                  </m:oMath>
                </a14:m>
                <a:r>
                  <a:rPr lang="es-CO" sz="2400" dirty="0">
                    <a:latin typeface="Times New Roman" panose="02020603050405020304" pitchFamily="18" charset="0"/>
                    <a:cs typeface="Times New Roman" panose="02020603050405020304" pitchFamily="18" charset="0"/>
                  </a:rPr>
                  <a:t> el resultado potencial esperado de un individuo no tratado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oMath>
                </a14:m>
                <a:r>
                  <a:rPr lang="es-CO" sz="2400" dirty="0">
                    <a:latin typeface="Times New Roman" panose="02020603050405020304" pitchFamily="18" charset="0"/>
                    <a:cs typeface="Times New Roman" panose="02020603050405020304" pitchFamily="18" charset="0"/>
                  </a:rPr>
                  <a:t>).</a:t>
                </a:r>
              </a:p>
              <a:p>
                <a:pPr>
                  <a:spcBef>
                    <a:spcPts val="1200"/>
                  </a:spcBef>
                  <a:spcAft>
                    <a:spcPts val="1200"/>
                  </a:spcAft>
                </a:pPr>
                <a:r>
                  <a:rPr lang="es-CO" sz="2400" dirty="0">
                    <a:latin typeface="Times New Roman" panose="02020603050405020304" pitchFamily="18" charset="0"/>
                    <a:cs typeface="Times New Roman" panose="02020603050405020304" pitchFamily="18" charset="0"/>
                  </a:rPr>
                  <a:t>Cuando el instrumento pasa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=0 </m:t>
                    </m:r>
                  </m:oMath>
                </a14:m>
                <a:r>
                  <a:rPr lang="es-CO" sz="2400" dirty="0">
                    <a:latin typeface="Times New Roman" panose="02020603050405020304" pitchFamily="18" charset="0"/>
                    <a:cs typeface="Times New Roman" panose="02020603050405020304" pitchFamily="18" charset="0"/>
                  </a:rPr>
                  <a:t>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 dos cosas ocurren:</a:t>
                </a:r>
              </a:p>
              <a:p>
                <a:pPr>
                  <a:spcBef>
                    <a:spcPts val="1200"/>
                  </a:spcBef>
                  <a:spcAft>
                    <a:spcPts val="1200"/>
                  </a:spcAft>
                  <a:buFont typeface="Arial" panose="020B0604020202020204" pitchFamily="34" charset="0"/>
                  <a:buChar char="•"/>
                </a:pPr>
                <a:r>
                  <a:rPr lang="es-CO" sz="2400" dirty="0">
                    <a:latin typeface="Times New Roman" panose="02020603050405020304" pitchFamily="18" charset="0"/>
                    <a:cs typeface="Times New Roman" panose="02020603050405020304" pitchFamily="18" charset="0"/>
                  </a:rPr>
                  <a:t>La 1ª etapa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ea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nos dice que la proporción de tratados aumenta 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000" dirty="0">
                    <a:latin typeface="Times New Roman" panose="02020603050405020304" pitchFamily="18" charset="0"/>
                    <a:cs typeface="Times New Roman" panose="02020603050405020304" pitchFamily="18" charset="0"/>
                  </a:rPr>
                  <a:t> (</a:t>
                </a:r>
                <a:r>
                  <a:rPr lang="es-CO" sz="2000" dirty="0">
                    <a:solidFill>
                      <a:schemeClr val="accent3"/>
                    </a:solidFill>
                    <a:latin typeface="Times New Roman" panose="02020603050405020304" pitchFamily="18" charset="0"/>
                    <a:cs typeface="Times New Roman" panose="02020603050405020304" pitchFamily="18" charset="0"/>
                  </a:rPr>
                  <a:t>la proporción de Cumplidos</a:t>
                </a:r>
                <a:r>
                  <a:rPr lang="es-CO" sz="2000" dirty="0">
                    <a:latin typeface="Times New Roman" panose="02020603050405020304" pitchFamily="18" charset="0"/>
                    <a:cs typeface="Times New Roman" panose="02020603050405020304" pitchFamily="18" charset="0"/>
                  </a:rPr>
                  <a:t>)</a:t>
                </a:r>
              </a:p>
              <a:p>
                <a:pPr>
                  <a:spcBef>
                    <a:spcPts val="1200"/>
                  </a:spcBef>
                  <a:spcAft>
                    <a:spcPts val="1200"/>
                  </a:spcAft>
                  <a:buFont typeface="Arial" panose="020B0604020202020204" pitchFamily="34" charset="0"/>
                  <a:buChar char="•"/>
                </a:pPr>
                <a:r>
                  <a:rPr lang="es-CO" sz="2400" dirty="0">
                    <a:latin typeface="Times New Roman" panose="02020603050405020304" pitchFamily="18" charset="0"/>
                    <a:cs typeface="Times New Roman" panose="02020603050405020304" pitchFamily="18" charset="0"/>
                  </a:rPr>
                  <a:t>La forma reducida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2</m:t>
                        </m:r>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oMath>
                </a14:m>
                <a:r>
                  <a:rPr lang="es-CO" sz="2400" dirty="0">
                    <a:latin typeface="Times New Roman" panose="02020603050405020304" pitchFamily="18" charset="0"/>
                    <a:cs typeface="Times New Roman" panose="02020603050405020304" pitchFamily="18" charset="0"/>
                  </a:rPr>
                  <a:t>) nos dice que</a:t>
                </a:r>
                <a:endParaRPr lang="en-US"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i="1">
                              <a:latin typeface="Cambria Math" panose="02040503050406030204" pitchFamily="18" charset="0"/>
                            </a:rPr>
                            <m:t>=0</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1</m:t>
                          </m:r>
                        </m:sub>
                      </m:sSub>
                    </m:oMath>
                  </m:oMathPara>
                </a14:m>
                <a:endParaRPr lang="en-US" sz="2400" dirty="0">
                  <a:latin typeface="Times New Roman" panose="02020603050405020304" pitchFamily="18" charset="0"/>
                </a:endParaRPr>
              </a:p>
              <a:p>
                <a:pPr>
                  <a:spcBef>
                    <a:spcPts val="1200"/>
                  </a:spcBef>
                  <a:spcAft>
                    <a:spcPts val="1200"/>
                  </a:spcAft>
                  <a:buFont typeface="Arial" panose="020B0604020202020204" pitchFamily="34" charset="0"/>
                  <a:buChar char="•"/>
                </a:pPr>
                <a:endParaRPr lang="es-CO" sz="2400" dirty="0">
                  <a:latin typeface="Times New Roman" panose="02020603050405020304" pitchFamily="18" charset="0"/>
                  <a:cs typeface="Times New Roman" panose="02020603050405020304" pitchFamily="18" charset="0"/>
                </a:endParaRPr>
              </a:p>
              <a:p>
                <a:pPr>
                  <a:spcBef>
                    <a:spcPts val="1200"/>
                  </a:spcBef>
                  <a:spcAft>
                    <a:spcPts val="1200"/>
                  </a:spcAft>
                </a:pPr>
                <a:r>
                  <a:rPr lang="es-CO" sz="2400" dirty="0">
                    <a:latin typeface="Times New Roman" panose="02020603050405020304" pitchFamily="18" charset="0"/>
                    <a:cs typeface="Times New Roman" panose="02020603050405020304" pitchFamily="18" charset="0"/>
                  </a:rPr>
                  <a:t>El estimador de Wald del efecto del tratamiento esta dado por: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r>
                          <a:rPr lang="en-US" sz="2800" b="0" i="1" smtClean="0">
                            <a:latin typeface="Cambria Math" panose="02040503050406030204" pitchFamily="18" charset="0"/>
                          </a:rPr>
                          <m:t>𝑤𝑎𝑙𝑑</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𝛾</m:t>
                            </m:r>
                          </m:e>
                          <m:sub>
                            <m:r>
                              <a:rPr lang="en-US" sz="2800" i="1">
                                <a:latin typeface="Cambria Math" panose="02040503050406030204" pitchFamily="18" charset="0"/>
                              </a:rPr>
                              <m:t>1</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𝛼</m:t>
                            </m:r>
                          </m:e>
                          <m:sub>
                            <m:r>
                              <a:rPr lang="en-US" sz="2800" i="1">
                                <a:latin typeface="Cambria Math" panose="02040503050406030204" pitchFamily="18" charset="0"/>
                              </a:rPr>
                              <m:t>1</m:t>
                            </m:r>
                          </m:sub>
                        </m:sSub>
                      </m:den>
                    </m:f>
                  </m:oMath>
                </a14:m>
                <a:endParaRPr lang="es-CO" sz="2800" dirty="0">
                  <a:latin typeface="Times New Roman" panose="02020603050405020304" pitchFamily="18" charset="0"/>
                  <a:cs typeface="Times New Roman" panose="02020603050405020304" pitchFamily="18" charset="0"/>
                </a:endParaRPr>
              </a:p>
              <a:p>
                <a:pPr marL="0" indent="0">
                  <a:spcBef>
                    <a:spcPts val="1200"/>
                  </a:spcBef>
                  <a:spcAft>
                    <a:spcPts val="1200"/>
                  </a:spcAft>
                  <a:buNone/>
                </a:pPr>
                <a:r>
                  <a:rPr lang="es-CO" sz="2400" dirty="0">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𝑤𝑎𝑙𝑑</m:t>
                        </m:r>
                      </m:sub>
                    </m:sSub>
                    <m:r>
                      <a:rPr lang="en-US" sz="2400" i="1">
                        <a:latin typeface="Cambria Math" panose="02040503050406030204" pitchFamily="18" charset="0"/>
                      </a:rPr>
                      <m:t> </m:t>
                    </m:r>
                  </m:oMath>
                </a14:m>
                <a:r>
                  <a:rPr lang="es-CO" sz="2400" dirty="0">
                    <a:latin typeface="Times New Roman" panose="02020603050405020304" pitchFamily="18" charset="0"/>
                    <a:ea typeface="Calibri" panose="020F0502020204030204" pitchFamily="34" charset="0"/>
                    <a:cs typeface="Times New Roman" panose="02020603050405020304" pitchFamily="18" charset="0"/>
                  </a:rPr>
                  <a:t>es exactamente igual a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ea typeface="Calibri" panose="020F0502020204030204" pitchFamily="34" charset="0"/>
                    <a:cs typeface="Times New Roman" panose="02020603050405020304" pitchFamily="18" charset="0"/>
                  </a:rPr>
                  <a:t> de la 2nda etapa sin controles, </a:t>
                </a:r>
                <a:br>
                  <a:rPr lang="es-CO" sz="2400" dirty="0">
                    <a:latin typeface="Times New Roman" panose="02020603050405020304" pitchFamily="18" charset="0"/>
                    <a:ea typeface="Calibri" panose="020F0502020204030204" pitchFamily="34" charset="0"/>
                    <a:cs typeface="Times New Roman" panose="02020603050405020304" pitchFamily="18" charset="0"/>
                  </a:rPr>
                </a:br>
                <a:r>
                  <a:rPr lang="es-CO" sz="2400" dirty="0">
                    <a:latin typeface="Times New Roman" panose="02020603050405020304" pitchFamily="18" charset="0"/>
                    <a:ea typeface="Calibri" panose="020F0502020204030204" pitchFamily="34" charset="0"/>
                    <a:cs typeface="Times New Roman" panose="02020603050405020304" pitchFamily="18" charset="0"/>
                  </a:rPr>
                  <a:t>pero con controles, nos da una aproximación)</a:t>
                </a: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120770" y="1250830"/>
                <a:ext cx="11246666" cy="5051116"/>
              </a:xfr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0517E82-E7B2-5730-BB2C-5B319BF307CC}"/>
              </a:ext>
            </a:extLst>
          </p:cNvPr>
          <p:cNvSpPr/>
          <p:nvPr/>
        </p:nvSpPr>
        <p:spPr>
          <a:xfrm>
            <a:off x="8328485" y="4631149"/>
            <a:ext cx="2002055" cy="827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18379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DE331-F9B4-A60E-C20A-791A2E46459B}"/>
              </a:ext>
            </a:extLst>
          </p:cNvPr>
          <p:cNvPicPr>
            <a:picLocks noChangeAspect="1"/>
          </p:cNvPicPr>
          <p:nvPr/>
        </p:nvPicPr>
        <p:blipFill>
          <a:blip r:embed="rId2"/>
          <a:stretch>
            <a:fillRect/>
          </a:stretch>
        </p:blipFill>
        <p:spPr>
          <a:xfrm>
            <a:off x="-1" y="2424024"/>
            <a:ext cx="10231417" cy="6926920"/>
          </a:xfrm>
          <a:prstGeom prst="rect">
            <a:avLst/>
          </a:prstGeom>
        </p:spPr>
      </p:pic>
      <mc:AlternateContent xmlns:mc="http://schemas.openxmlformats.org/markup-compatibility/2006" xmlns:a14="http://schemas.microsoft.com/office/drawing/2010/main">
        <mc:Choice Requires="a14">
          <p:sp>
            <p:nvSpPr>
              <p:cNvPr id="2" name="Marcador de texto 2">
                <a:extLst>
                  <a:ext uri="{FF2B5EF4-FFF2-40B4-BE49-F238E27FC236}">
                    <a16:creationId xmlns:a16="http://schemas.microsoft.com/office/drawing/2014/main" id="{90611DB8-5E1F-5CB6-9372-C8EF64D673E6}"/>
                  </a:ext>
                </a:extLst>
              </p:cNvPr>
              <p:cNvSpPr txBox="1">
                <a:spLocks/>
              </p:cNvSpPr>
              <p:nvPr/>
            </p:nvSpPr>
            <p:spPr>
              <a:xfrm>
                <a:off x="502298" y="992039"/>
                <a:ext cx="11086519" cy="4609180"/>
              </a:xfrm>
            </p:spPr>
            <p:txBody>
              <a:bodyPr>
                <a:noAutofit/>
              </a:bodyPr>
              <a:lstStyle>
                <a:lvl1pPr marL="285750" indent="-285750" algn="l" defTabSz="914400" rtl="0" eaLnBrk="1" latinLnBrk="0" hangingPunct="1">
                  <a:lnSpc>
                    <a:spcPts val="2000"/>
                  </a:lnSpc>
                  <a:spcBef>
                    <a:spcPts val="1000"/>
                  </a:spcBef>
                  <a:buSzPct val="150000"/>
                  <a:buFontTx/>
                  <a:buBlip>
                    <a:blip r:embed="rId3"/>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Aplicando la formula a nuestro ejemplo de FIV, el efecto sobre </a:t>
                </a:r>
                <a:r>
                  <a:rPr lang="es-CO" sz="2400" i="1" dirty="0" err="1">
                    <a:latin typeface="Times New Roman" panose="02020603050405020304" pitchFamily="18" charset="0"/>
                    <a:cs typeface="Times New Roman" panose="02020603050405020304" pitchFamily="18" charset="0"/>
                  </a:rPr>
                  <a:t>Earnings</a:t>
                </a:r>
                <a:r>
                  <a:rPr lang="es-CO" sz="2400" dirty="0">
                    <a:latin typeface="Times New Roman" panose="02020603050405020304" pitchFamily="18" charset="0"/>
                    <a:cs typeface="Times New Roman" panose="02020603050405020304" pitchFamily="18" charset="0"/>
                  </a:rPr>
                  <a:t> en 2-5 años:</a:t>
                </a:r>
              </a:p>
              <a:p>
                <a:pPr marL="0" indent="0">
                  <a:spcAft>
                    <a:spcPts val="1200"/>
                  </a:spcAft>
                  <a:buNone/>
                </a:pPr>
                <a:r>
                  <a:rPr lang="es-CO"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e>
                    </m:acc>
                    <m:r>
                      <a:rPr lang="en-US" sz="2400" b="0" i="1" smtClean="0">
                        <a:latin typeface="Cambria Math" panose="02040503050406030204" pitchFamily="18" charset="0"/>
                      </a:rPr>
                      <m:t>=____</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1</m:t>
                            </m:r>
                          </m:sub>
                        </m:sSub>
                      </m:e>
                    </m:acc>
                    <m:r>
                      <a:rPr lang="en-US" sz="2400" b="0" i="1" smtClean="0">
                        <a:latin typeface="Cambria Math" panose="02040503050406030204" pitchFamily="18" charset="0"/>
                      </a:rPr>
                      <m:t>=_______ </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𝑤𝑎𝑙𝑑</m:t>
                            </m:r>
                          </m:sub>
                        </m:sSub>
                      </m:e>
                    </m:acc>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num>
                      <m:den>
                        <m:r>
                          <a:rPr lang="en-US" sz="2400" b="0" i="1" smtClean="0">
                            <a:latin typeface="Cambria Math" panose="02040503050406030204" pitchFamily="18" charset="0"/>
                          </a:rPr>
                          <m:t>  </m:t>
                        </m:r>
                      </m:den>
                    </m:f>
                    <m:r>
                      <a:rPr lang="en-US" sz="2400" b="0" i="1" smtClean="0">
                        <a:latin typeface="Cambria Math" panose="02040503050406030204" pitchFamily="18" charset="0"/>
                      </a:rPr>
                      <m:t>=________</m:t>
                    </m:r>
                  </m:oMath>
                </a14:m>
                <a:endParaRPr lang="es-CO" sz="2400" dirty="0">
                  <a:latin typeface="Times New Roman" panose="02020603050405020304" pitchFamily="18" charset="0"/>
                  <a:cs typeface="Times New Roman" panose="02020603050405020304" pitchFamily="18" charset="0"/>
                </a:endParaRPr>
              </a:p>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Y como esto compara con el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e>
                    </m:acc>
                  </m:oMath>
                </a14:m>
                <a:r>
                  <a:rPr lang="es-CO" sz="2400" dirty="0">
                    <a:latin typeface="Times New Roman" panose="02020603050405020304" pitchFamily="18" charset="0"/>
                    <a:cs typeface="Times New Roman" panose="02020603050405020304" pitchFamily="18" charset="0"/>
                  </a:rPr>
                  <a:t> estimado por MC2E de la primera tabla?</a:t>
                </a:r>
              </a:p>
            </p:txBody>
          </p:sp>
        </mc:Choice>
        <mc:Fallback xmlns="">
          <p:sp>
            <p:nvSpPr>
              <p:cNvPr id="2" name="Marcador de texto 2">
                <a:extLst>
                  <a:ext uri="{FF2B5EF4-FFF2-40B4-BE49-F238E27FC236}">
                    <a16:creationId xmlns:a16="http://schemas.microsoft.com/office/drawing/2014/main" id="{90611DB8-5E1F-5CB6-9372-C8EF64D673E6}"/>
                  </a:ext>
                </a:extLst>
              </p:cNvPr>
              <p:cNvSpPr txBox="1">
                <a:spLocks noRot="1" noChangeAspect="1" noMove="1" noResize="1" noEditPoints="1" noAdjustHandles="1" noChangeArrowheads="1" noChangeShapeType="1" noTextEdit="1"/>
              </p:cNvSpPr>
              <p:nvPr/>
            </p:nvSpPr>
            <p:spPr>
              <a:xfrm>
                <a:off x="502298" y="992039"/>
                <a:ext cx="11086519" cy="4609180"/>
              </a:xfrm>
              <a:blipFill>
                <a:blip r:embed="rId4"/>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FD56F6B0-79AA-6E25-CE6B-45498C64D6BE}"/>
              </a:ext>
            </a:extLst>
          </p:cNvPr>
          <p:cNvCxnSpPr/>
          <p:nvPr/>
        </p:nvCxnSpPr>
        <p:spPr>
          <a:xfrm>
            <a:off x="1699404" y="6021238"/>
            <a:ext cx="4830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53C9605-EC63-9D37-4DA1-713D617D329A}"/>
              </a:ext>
            </a:extLst>
          </p:cNvPr>
          <p:cNvCxnSpPr/>
          <p:nvPr/>
        </p:nvCxnSpPr>
        <p:spPr>
          <a:xfrm>
            <a:off x="2757577" y="6026989"/>
            <a:ext cx="4830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172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texto 2">
                <a:extLst>
                  <a:ext uri="{FF2B5EF4-FFF2-40B4-BE49-F238E27FC236}">
                    <a16:creationId xmlns:a16="http://schemas.microsoft.com/office/drawing/2014/main" id="{90611DB8-5E1F-5CB6-9372-C8EF64D673E6}"/>
                  </a:ext>
                </a:extLst>
              </p:cNvPr>
              <p:cNvSpPr txBox="1">
                <a:spLocks/>
              </p:cNvSpPr>
              <p:nvPr/>
            </p:nvSpPr>
            <p:spPr>
              <a:xfrm>
                <a:off x="502298" y="1027663"/>
                <a:ext cx="11163521" cy="4573555"/>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Aplicando la formula a nuestro ejemplo de FIV, el efecto sobre </a:t>
                </a:r>
                <a:r>
                  <a:rPr lang="es-CO" sz="2400" i="1" dirty="0" err="1">
                    <a:latin typeface="Times New Roman" panose="02020603050405020304" pitchFamily="18" charset="0"/>
                    <a:cs typeface="Times New Roman" panose="02020603050405020304" pitchFamily="18" charset="0"/>
                  </a:rPr>
                  <a:t>earnings</a:t>
                </a:r>
                <a:r>
                  <a:rPr lang="es-CO" sz="2400" dirty="0">
                    <a:latin typeface="Times New Roman" panose="02020603050405020304" pitchFamily="18" charset="0"/>
                    <a:cs typeface="Times New Roman" panose="02020603050405020304" pitchFamily="18" charset="0"/>
                  </a:rPr>
                  <a:t> en 2-5 años:</a:t>
                </a:r>
              </a:p>
              <a:p>
                <a:pPr marL="0" indent="0">
                  <a:spcAft>
                    <a:spcPts val="1200"/>
                  </a:spcAft>
                  <a:buNone/>
                </a:pPr>
                <a:r>
                  <a:rPr lang="es-CO"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e>
                    </m:acc>
                    <m:r>
                      <a:rPr lang="en-US" sz="2400" b="0" i="1" smtClean="0">
                        <a:latin typeface="Cambria Math" panose="02040503050406030204" pitchFamily="18" charset="0"/>
                      </a:rPr>
                      <m:t>=0.32</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1</m:t>
                            </m:r>
                          </m:sub>
                        </m:sSub>
                      </m:e>
                    </m:acc>
                    <m:r>
                      <a:rPr lang="en-US" sz="2400" b="0" i="1" smtClean="0">
                        <a:latin typeface="Cambria Math" panose="02040503050406030204" pitchFamily="18" charset="0"/>
                      </a:rPr>
                      <m:t>=−9,402 </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𝑤𝑎𝑙𝑑</m:t>
                            </m:r>
                          </m:sub>
                        </m:sSub>
                      </m:e>
                    </m:ac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−9,402</m:t>
                        </m:r>
                      </m:num>
                      <m:den>
                        <m:r>
                          <a:rPr lang="en-US" sz="2400" b="0" i="1" smtClean="0">
                            <a:latin typeface="Cambria Math" panose="02040503050406030204" pitchFamily="18" charset="0"/>
                          </a:rPr>
                          <m:t>0.32</m:t>
                        </m:r>
                      </m:den>
                    </m:f>
                    <m:r>
                      <a:rPr lang="en-US" sz="2400" b="0" i="1" smtClean="0">
                        <a:latin typeface="Cambria Math" panose="02040503050406030204" pitchFamily="18" charset="0"/>
                      </a:rPr>
                      <m:t>=−29,381</m:t>
                    </m:r>
                  </m:oMath>
                </a14:m>
                <a:endParaRPr lang="es-CO" sz="2400" dirty="0">
                  <a:latin typeface="Times New Roman" panose="02020603050405020304" pitchFamily="18" charset="0"/>
                  <a:cs typeface="Times New Roman" panose="02020603050405020304" pitchFamily="18" charset="0"/>
                </a:endParaRPr>
              </a:p>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En la primera tabla, podríamos comprobar que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e>
                    </m:acc>
                    <m:r>
                      <a:rPr lang="en-US" sz="2400" b="0" i="1" smtClean="0">
                        <a:latin typeface="Cambria Math" panose="02040503050406030204" pitchFamily="18" charset="0"/>
                      </a:rPr>
                      <m:t>=−29,378</m:t>
                    </m:r>
                  </m:oMath>
                </a14:m>
                <a:r>
                  <a:rPr lang="es-CO" sz="2400" dirty="0">
                    <a:latin typeface="Times New Roman" panose="02020603050405020304" pitchFamily="18" charset="0"/>
                    <a:cs typeface="Times New Roman" panose="02020603050405020304" pitchFamily="18" charset="0"/>
                  </a:rPr>
                  <a:t> , está muy cercano.</a:t>
                </a:r>
              </a:p>
            </p:txBody>
          </p:sp>
        </mc:Choice>
        <mc:Fallback xmlns="">
          <p:sp>
            <p:nvSpPr>
              <p:cNvPr id="2" name="Marcador de texto 2">
                <a:extLst>
                  <a:ext uri="{FF2B5EF4-FFF2-40B4-BE49-F238E27FC236}">
                    <a16:creationId xmlns:a16="http://schemas.microsoft.com/office/drawing/2014/main" id="{90611DB8-5E1F-5CB6-9372-C8EF64D673E6}"/>
                  </a:ext>
                </a:extLst>
              </p:cNvPr>
              <p:cNvSpPr txBox="1">
                <a:spLocks noRot="1" noChangeAspect="1" noMove="1" noResize="1" noEditPoints="1" noAdjustHandles="1" noChangeArrowheads="1" noChangeShapeType="1" noTextEdit="1"/>
              </p:cNvSpPr>
              <p:nvPr/>
            </p:nvSpPr>
            <p:spPr>
              <a:xfrm>
                <a:off x="502298" y="1027663"/>
                <a:ext cx="11163521" cy="457355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9E5FAE-52F0-563B-52F0-7BD2E0558FAD}"/>
              </a:ext>
            </a:extLst>
          </p:cNvPr>
          <p:cNvPicPr>
            <a:picLocks noChangeAspect="1"/>
          </p:cNvPicPr>
          <p:nvPr/>
        </p:nvPicPr>
        <p:blipFill>
          <a:blip r:embed="rId4"/>
          <a:stretch>
            <a:fillRect/>
          </a:stretch>
        </p:blipFill>
        <p:spPr>
          <a:xfrm>
            <a:off x="502298" y="2504010"/>
            <a:ext cx="7571632" cy="6825908"/>
          </a:xfrm>
          <a:prstGeom prst="rect">
            <a:avLst/>
          </a:prstGeom>
        </p:spPr>
      </p:pic>
      <p:cxnSp>
        <p:nvCxnSpPr>
          <p:cNvPr id="3" name="Straight Connector 2">
            <a:extLst>
              <a:ext uri="{FF2B5EF4-FFF2-40B4-BE49-F238E27FC236}">
                <a16:creationId xmlns:a16="http://schemas.microsoft.com/office/drawing/2014/main" id="{1D8174FF-64A0-A601-9728-C090C135EF42}"/>
              </a:ext>
            </a:extLst>
          </p:cNvPr>
          <p:cNvCxnSpPr/>
          <p:nvPr/>
        </p:nvCxnSpPr>
        <p:spPr>
          <a:xfrm>
            <a:off x="3024995" y="5957977"/>
            <a:ext cx="4830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065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72598" y="0"/>
            <a:ext cx="9512833" cy="444500"/>
          </a:xfrm>
        </p:spPr>
        <p:txBody>
          <a:bodyPr/>
          <a:lstStyle/>
          <a:p>
            <a:r>
              <a:rPr lang="es-CO" sz="3200" dirty="0"/>
              <a:t>Intuición atrás del Estimador de Wald </a:t>
            </a:r>
            <a:br>
              <a:rPr lang="es-CO" sz="3200" dirty="0"/>
            </a:br>
            <a:r>
              <a:rPr lang="es-CO" sz="3200" dirty="0"/>
              <a:t>(y intuición del método de VI)</a:t>
            </a:r>
            <a:endParaRPr lang="es-CO" dirty="0"/>
          </a:p>
        </p:txBody>
      </p:sp>
      <mc:AlternateContent xmlns:mc="http://schemas.openxmlformats.org/markup-compatibility/2006">
        <mc:Choice xmlns:a14="http://schemas.microsoft.com/office/drawing/2010/main"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173256" y="1193534"/>
                <a:ext cx="11083750" cy="4414164"/>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800"/>
                  </a:spcAft>
                </a:pPr>
                <a:r>
                  <a:rPr lang="es-CO" sz="2400" dirty="0">
                    <a:latin typeface="Times New Roman" panose="02020603050405020304" pitchFamily="18" charset="0"/>
                    <a:cs typeface="Times New Roman" panose="02020603050405020304" pitchFamily="18" charset="0"/>
                  </a:rPr>
                  <a:t>Simplificando nuestro ejemplo de FIV, el efecto sobre ingresos en 2-5 años:</a:t>
                </a:r>
              </a:p>
              <a:p>
                <a:pPr marL="0" indent="0">
                  <a:spcBef>
                    <a:spcPts val="1200"/>
                  </a:spcBef>
                  <a:spcAft>
                    <a:spcPts val="1800"/>
                  </a:spcAft>
                  <a:buNone/>
                </a:pPr>
                <a:r>
                  <a:rPr lang="es-CO"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e>
                    </m:acc>
                    <m:r>
                      <a:rPr lang="en-US" sz="2400" b="0" i="1" smtClean="0">
                        <a:latin typeface="Cambria Math" panose="02040503050406030204" pitchFamily="18" charset="0"/>
                      </a:rPr>
                      <m:t>=1/3</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e>
                    </m:acc>
                    <m:r>
                      <a:rPr lang="en-US" sz="2400" b="0" i="1" smtClean="0">
                        <a:latin typeface="Cambria Math" panose="02040503050406030204" pitchFamily="18" charset="0"/>
                      </a:rPr>
                      <m:t>=−3000     ;  </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1</m:t>
                            </m:r>
                          </m:sub>
                        </m:sSub>
                      </m:e>
                    </m:acc>
                    <m:r>
                      <a:rPr lang="en-US" sz="2400" b="0" i="1" smtClean="0">
                        <a:latin typeface="Cambria Math" panose="02040503050406030204" pitchFamily="18" charset="0"/>
                      </a:rPr>
                      <m:t>=−1000 </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𝑤𝑎𝑙𝑑</m:t>
                            </m:r>
                          </m:sub>
                        </m:sSub>
                      </m:e>
                    </m:ac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b="0" i="1" smtClean="0">
                            <a:latin typeface="Cambria Math" panose="02040503050406030204" pitchFamily="18" charset="0"/>
                          </a:rPr>
                          <m:t>−1000</m:t>
                        </m:r>
                      </m:num>
                      <m:den>
                        <m:r>
                          <a:rPr lang="en-US" sz="2400" b="0" i="1" smtClean="0">
                            <a:latin typeface="Cambria Math" panose="02040503050406030204" pitchFamily="18" charset="0"/>
                          </a:rPr>
                          <m:t>1/3</m:t>
                        </m:r>
                      </m:den>
                    </m:f>
                    <m:r>
                      <a:rPr lang="en-US" sz="2400" b="0" i="1" smtClean="0">
                        <a:latin typeface="Cambria Math" panose="02040503050406030204" pitchFamily="18" charset="0"/>
                      </a:rPr>
                      <m:t>=−3000</m:t>
                    </m:r>
                  </m:oMath>
                </a14:m>
                <a:endParaRPr lang="es-CO" sz="2400" dirty="0">
                  <a:latin typeface="Times New Roman" panose="02020603050405020304" pitchFamily="18" charset="0"/>
                  <a:cs typeface="Times New Roman" panose="02020603050405020304" pitchFamily="18" charset="0"/>
                </a:endParaRPr>
              </a:p>
              <a:p>
                <a:pPr algn="just">
                  <a:spcBef>
                    <a:spcPts val="1200"/>
                  </a:spcBef>
                  <a:spcAft>
                    <a:spcPts val="1800"/>
                  </a:spcAft>
                </a:pPr>
                <a:r>
                  <a:rPr lang="es-CO" sz="2400" dirty="0">
                    <a:latin typeface="Times New Roman" panose="02020603050405020304" pitchFamily="18" charset="0"/>
                    <a:cs typeface="Times New Roman" panose="02020603050405020304" pitchFamily="18" charset="0"/>
                  </a:rPr>
                  <a:t>Si solo 1/3 de la población cambio su fertilidad gracias al excito de la 1ª FIV, para observar un efecto sobre el salario de -1000 en el grupo completo, se requiere un cambio 3 veces más fuerte dentro de los Cumplidos</a:t>
                </a:r>
              </a:p>
              <a:p>
                <a:pPr>
                  <a:spcBef>
                    <a:spcPts val="1200"/>
                  </a:spcBef>
                  <a:spcAft>
                    <a:spcPts val="18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r>
                          <a:rPr lang="en-US" sz="2400" b="0" i="1" smtClean="0">
                            <a:latin typeface="Cambria Math" panose="02040503050406030204" pitchFamily="18" charset="0"/>
                          </a:rPr>
                          <m:t>𝑤𝑎𝑙𝑑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1</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den>
                    </m:f>
                  </m:oMath>
                </a14:m>
                <a:r>
                  <a:rPr lang="es-CO" sz="2400" dirty="0">
                    <a:latin typeface="Times New Roman" panose="02020603050405020304" pitchFamily="18" charset="0"/>
                    <a:cs typeface="Times New Roman" panose="02020603050405020304" pitchFamily="18" charset="0"/>
                  </a:rPr>
                  <a:t> se puede reescribir: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𝑤𝑎𝑙𝑑</m:t>
                        </m:r>
                      </m:sub>
                    </m:sSub>
                  </m:oMath>
                </a14:m>
                <a:r>
                  <a:rPr lang="es-CO" sz="2400" dirty="0">
                    <a:latin typeface="Times New Roman" panose="02020603050405020304" pitchFamily="18" charset="0"/>
                    <a:cs typeface="Times New Roman" panose="02020603050405020304" pitchFamily="18" charset="0"/>
                  </a:rPr>
                  <a:t> :    -1000 =  1/3 * - 3000  </a:t>
                </a:r>
                <a:r>
                  <a:rPr lang="es-CO" sz="2400" dirty="0">
                    <a:solidFill>
                      <a:schemeClr val="accent6">
                        <a:lumMod val="50000"/>
                      </a:schemeClr>
                    </a:solidFill>
                    <a:latin typeface="Times New Roman" panose="02020603050405020304" pitchFamily="18" charset="0"/>
                    <a:cs typeface="Times New Roman" panose="02020603050405020304" pitchFamily="18" charset="0"/>
                  </a:rPr>
                  <a:t>(+ 2/3 * 0) </a:t>
                </a:r>
              </a:p>
              <a:p>
                <a:pPr algn="just">
                  <a:spcBef>
                    <a:spcPts val="1200"/>
                  </a:spcBef>
                  <a:spcAft>
                    <a:spcPts val="1800"/>
                  </a:spcAft>
                </a:pPr>
                <a:r>
                  <a:rPr lang="es-CO" sz="2400" dirty="0">
                    <a:latin typeface="Times New Roman" panose="02020603050405020304" pitchFamily="18" charset="0"/>
                    <a:cs typeface="Times New Roman" panose="02020603050405020304" pitchFamily="18" charset="0"/>
                  </a:rPr>
                  <a:t>El efecto promedio de toda la población es igual a la proporción de Cumplidos multiplicado por el efecto sobre los Cumplidos.</a:t>
                </a:r>
              </a:p>
              <a:p>
                <a:pPr>
                  <a:spcBef>
                    <a:spcPts val="1200"/>
                  </a:spcBef>
                  <a:spcAft>
                    <a:spcPts val="1800"/>
                  </a:spcAft>
                </a:pPr>
                <a:r>
                  <a:rPr lang="es-CO" sz="2400" dirty="0">
                    <a:latin typeface="Times New Roman" panose="02020603050405020304" pitchFamily="18" charset="0"/>
                    <a:cs typeface="Times New Roman" panose="02020603050405020304" pitchFamily="18" charset="0"/>
                  </a:rPr>
                  <a:t>Cuando la </a:t>
                </a:r>
                <a:r>
                  <a:rPr lang="es-CO" sz="2400" u="sng" dirty="0">
                    <a:latin typeface="Times New Roman" panose="02020603050405020304" pitchFamily="18" charset="0"/>
                    <a:cs typeface="Times New Roman" panose="02020603050405020304" pitchFamily="18" charset="0"/>
                  </a:rPr>
                  <a:t>relevancia es baja</a:t>
                </a:r>
                <a:r>
                  <a:rPr lang="es-CO" sz="2400" dirty="0">
                    <a:latin typeface="Times New Roman" panose="02020603050405020304" pitchFamily="18" charset="0"/>
                    <a:cs typeface="Times New Roman" panose="02020603050405020304" pitchFamily="18" charset="0"/>
                  </a:rPr>
                  <a:t>, el efecto promedio de toda la población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se vuelve muy bajo y difícil de detectar (</a:t>
                </a:r>
                <a:r>
                  <a:rPr lang="es-CO" sz="2400" u="sng" dirty="0">
                    <a:latin typeface="Times New Roman" panose="02020603050405020304" pitchFamily="18" charset="0"/>
                    <a:cs typeface="Times New Roman" panose="02020603050405020304" pitchFamily="18" charset="0"/>
                  </a:rPr>
                  <a:t>poder insuficiente</a:t>
                </a:r>
                <a:r>
                  <a:rPr lang="es-CO" sz="2400" dirty="0">
                    <a:latin typeface="Times New Roman" panose="02020603050405020304" pitchFamily="18" charset="0"/>
                    <a:cs typeface="Times New Roman" panose="02020603050405020304" pitchFamily="18" charset="0"/>
                  </a:rPr>
                  <a:t>)</a:t>
                </a:r>
              </a:p>
              <a:p>
                <a:pPr marL="0" indent="0">
                  <a:spcAft>
                    <a:spcPts val="1200"/>
                  </a:spcAft>
                  <a:buNone/>
                </a:pPr>
                <a:br>
                  <a:rPr lang="es-CO" sz="2400" dirty="0">
                    <a:latin typeface="Times New Roman" panose="02020603050405020304" pitchFamily="18" charset="0"/>
                    <a:cs typeface="Times New Roman" panose="02020603050405020304" pitchFamily="18" charset="0"/>
                  </a:rPr>
                </a:br>
                <a:endParaRPr lang="es-CO" sz="2400" dirty="0">
                  <a:latin typeface="Times New Roman" panose="02020603050405020304" pitchFamily="18" charset="0"/>
                  <a:cs typeface="Times New Roman" panose="02020603050405020304" pitchFamily="18" charset="0"/>
                </a:endParaRPr>
              </a:p>
            </p:txBody>
          </p:sp>
        </mc:Choice>
        <mc:Fallback>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173256" y="1193534"/>
                <a:ext cx="11083750" cy="4414164"/>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8141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72598" y="0"/>
            <a:ext cx="9512833" cy="444500"/>
          </a:xfrm>
        </p:spPr>
        <p:txBody>
          <a:bodyPr/>
          <a:lstStyle/>
          <a:p>
            <a:r>
              <a:rPr lang="es-CO" sz="3200" dirty="0"/>
              <a:t>Practica sobre del Estimador de Wald </a:t>
            </a:r>
            <a:br>
              <a:rPr lang="es-CO" sz="3200" dirty="0"/>
            </a:br>
            <a:endParaRPr lang="es-CO" dirty="0"/>
          </a:p>
        </p:txBody>
      </p:sp>
      <mc:AlternateContent xmlns:mc="http://schemas.openxmlformats.org/markup-compatibility/2006" xmlns:a14="http://schemas.microsoft.com/office/drawing/2010/main">
        <mc:Choice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173256" y="1221918"/>
                <a:ext cx="11083750" cy="4414164"/>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Con nuestro primer ejemplo, supone que:</a:t>
                </a:r>
              </a:p>
              <a:p>
                <a:pPr>
                  <a:spcAft>
                    <a:spcPts val="1200"/>
                  </a:spcAft>
                  <a:buFontTx/>
                  <a:buChar char="-"/>
                </a:pPr>
                <a:r>
                  <a:rPr lang="es-CO" sz="2400" dirty="0">
                    <a:latin typeface="Times New Roman" panose="02020603050405020304" pitchFamily="18" charset="0"/>
                    <a:cs typeface="Times New Roman" panose="02020603050405020304" pitchFamily="18" charset="0"/>
                  </a:rPr>
                  <a:t>donde no hay agua subterránea, 10% tienen riego y la producción es de 1,000. </a:t>
                </a:r>
              </a:p>
              <a:p>
                <a:pPr>
                  <a:spcAft>
                    <a:spcPts val="1200"/>
                  </a:spcAft>
                  <a:buFontTx/>
                  <a:buChar char="-"/>
                </a:pPr>
                <a:r>
                  <a:rPr lang="es-CO" sz="2400" dirty="0">
                    <a:latin typeface="Times New Roman" panose="02020603050405020304" pitchFamily="18" charset="0"/>
                    <a:cs typeface="Times New Roman" panose="02020603050405020304" pitchFamily="18" charset="0"/>
                  </a:rPr>
                  <a:t>donde hay agua subterránea, 60% tiene riego y la producción es de 1,300.</a:t>
                </a:r>
                <a:br>
                  <a:rPr lang="es-CO" sz="2400" dirty="0">
                    <a:latin typeface="Times New Roman" panose="02020603050405020304" pitchFamily="18" charset="0"/>
                    <a:cs typeface="Times New Roman" panose="02020603050405020304" pitchFamily="18" charset="0"/>
                  </a:rPr>
                </a:br>
                <a:endParaRPr lang="es-CO" sz="2400" dirty="0">
                  <a:latin typeface="Times New Roman" panose="02020603050405020304" pitchFamily="18" charset="0"/>
                  <a:cs typeface="Times New Roman" panose="02020603050405020304" pitchFamily="18" charset="0"/>
                </a:endParaRPr>
              </a:p>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¿Qué valor nos da el estimador de Wald?</a:t>
                </a:r>
              </a:p>
              <a:p>
                <a:pPr marL="0" indent="0">
                  <a:spcAft>
                    <a:spcPts val="1200"/>
                  </a:spcAft>
                  <a:buNone/>
                </a:pPr>
                <a:r>
                  <a:rPr lang="es-CO" sz="24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e>
                    </m:acc>
                    <m:r>
                      <a:rPr lang="en-US" sz="2400" b="0" i="1" smtClean="0">
                        <a:latin typeface="Cambria Math" panose="02040503050406030204" pitchFamily="18" charset="0"/>
                      </a:rPr>
                      <m:t>=____</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1</m:t>
                            </m:r>
                          </m:sub>
                        </m:sSub>
                      </m:e>
                    </m:acc>
                    <m:r>
                      <a:rPr lang="en-US" sz="2400" b="0" i="1" smtClean="0">
                        <a:latin typeface="Cambria Math" panose="02040503050406030204" pitchFamily="18" charset="0"/>
                      </a:rPr>
                      <m:t>=_______ </m:t>
                    </m:r>
                  </m:oMath>
                </a14:m>
                <a:r>
                  <a:rPr lang="es-CO" sz="24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r>
                              <a:rPr lang="en-US" sz="2400" i="1">
                                <a:latin typeface="Cambria Math" panose="02040503050406030204" pitchFamily="18" charset="0"/>
                              </a:rPr>
                              <m:t>𝑤𝑎𝑙𝑑</m:t>
                            </m:r>
                          </m:sub>
                        </m:sSub>
                      </m:e>
                    </m:acc>
                    <m:r>
                      <a:rPr lang="en-US" sz="2400" i="1">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num>
                      <m:den>
                        <m:r>
                          <a:rPr lang="en-US" sz="2400" b="0" i="1" smtClean="0">
                            <a:latin typeface="Cambria Math" panose="02040503050406030204" pitchFamily="18" charset="0"/>
                          </a:rPr>
                          <m:t>  </m:t>
                        </m:r>
                      </m:den>
                    </m:f>
                    <m:r>
                      <a:rPr lang="en-US" sz="2400" b="0" i="1" smtClean="0">
                        <a:latin typeface="Cambria Math" panose="02040503050406030204" pitchFamily="18" charset="0"/>
                      </a:rPr>
                      <m:t>=________</m:t>
                    </m:r>
                  </m:oMath>
                </a14:m>
                <a:endParaRPr lang="es-CO" sz="2400" dirty="0">
                  <a:latin typeface="Times New Roman" panose="02020603050405020304" pitchFamily="18" charset="0"/>
                  <a:cs typeface="Times New Roman" panose="02020603050405020304" pitchFamily="18" charset="0"/>
                </a:endParaRPr>
              </a:p>
              <a:p>
                <a:pPr>
                  <a:spcAft>
                    <a:spcPts val="1200"/>
                  </a:spcAft>
                  <a:buFont typeface="Wingdings" panose="05000000000000000000" pitchFamily="2" charset="2"/>
                  <a:buChar char="Ø"/>
                </a:pPr>
                <a:endParaRPr lang="es-CO" sz="2400" dirty="0">
                  <a:latin typeface="Times New Roman" panose="02020603050405020304" pitchFamily="18" charset="0"/>
                  <a:cs typeface="Times New Roman" panose="02020603050405020304" pitchFamily="18" charset="0"/>
                </a:endParaRPr>
              </a:p>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Explique la intuición atrás del resultado</a:t>
                </a:r>
              </a:p>
            </p:txBody>
          </p:sp>
        </mc:Choice>
        <mc:Fallback xmlns="">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173256" y="1221918"/>
                <a:ext cx="11083750" cy="4414164"/>
              </a:xfrm>
              <a:blipFill>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79994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1869633" y="214604"/>
            <a:ext cx="9512833" cy="444500"/>
          </a:xfrm>
        </p:spPr>
        <p:txBody>
          <a:bodyPr/>
          <a:lstStyle/>
          <a:p>
            <a:r>
              <a:rPr lang="es-CO" sz="3200" dirty="0"/>
              <a:t>Efectos Heterogéneos y LATE</a:t>
            </a:r>
            <a:endParaRPr lang="es-CO" dirty="0"/>
          </a:p>
        </p:txBody>
      </p:sp>
      <mc:AlternateContent xmlns:mc="http://schemas.openxmlformats.org/markup-compatibility/2006" xmlns:a14="http://schemas.microsoft.com/office/drawing/2010/main">
        <mc:Choice Requires="a14">
          <p:sp>
            <p:nvSpPr>
              <p:cNvPr id="4" name="Marcador de texto 2">
                <a:extLst>
                  <a:ext uri="{FF2B5EF4-FFF2-40B4-BE49-F238E27FC236}">
                    <a16:creationId xmlns:a16="http://schemas.microsoft.com/office/drawing/2014/main" id="{9AD89E68-106A-59A9-D088-B4F82E43DEBC}"/>
                  </a:ext>
                </a:extLst>
              </p:cNvPr>
              <p:cNvSpPr txBox="1">
                <a:spLocks/>
              </p:cNvSpPr>
              <p:nvPr/>
            </p:nvSpPr>
            <p:spPr>
              <a:xfrm>
                <a:off x="0" y="1069596"/>
                <a:ext cx="10943097" cy="5573800"/>
              </a:xfrm>
            </p:spPr>
            <p:txBody>
              <a:bodyPr>
                <a:noAutofit/>
              </a:bodyPr>
              <a:lstStyle>
                <a:lvl1pPr marL="285750" indent="-285750" algn="l" defTabSz="914400" rtl="0" eaLnBrk="1" latinLnBrk="0" hangingPunct="1">
                  <a:lnSpc>
                    <a:spcPts val="2000"/>
                  </a:lnSpc>
                  <a:spcBef>
                    <a:spcPts val="1000"/>
                  </a:spcBef>
                  <a:buSzPct val="150000"/>
                  <a:buFontTx/>
                  <a:buBlip>
                    <a:blip r:embed="rId2"/>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1200"/>
                  </a:spcAft>
                </a:pPr>
                <a:r>
                  <a:rPr lang="es-CO" sz="2400" dirty="0">
                    <a:latin typeface="Times New Roman" panose="02020603050405020304" pitchFamily="18" charset="0"/>
                    <a:cs typeface="Times New Roman" panose="02020603050405020304" pitchFamily="18" charset="0"/>
                  </a:rPr>
                  <a:t>Ahora consideremos explícitamente que el efecto del tratamiento sea heterogéneo, es decir que </a:t>
                </a:r>
                <a14:m>
                  <m:oMath xmlns:m="http://schemas.openxmlformats.org/officeDocument/2006/math">
                    <m:sSub>
                      <m:sSubPr>
                        <m:ctrlPr>
                          <a:rPr lang="es-CO" sz="2400" i="1" dirty="0" smtClean="0">
                            <a:latin typeface="Cambria Math" panose="02040503050406030204" pitchFamily="18" charset="0"/>
                          </a:rPr>
                        </m:ctrlPr>
                      </m:sSubPr>
                      <m:e>
                        <m:r>
                          <a:rPr lang="es-CO" sz="2400" i="1" dirty="0" smtClean="0">
                            <a:latin typeface="Cambria Math" panose="02040503050406030204" pitchFamily="18" charset="0"/>
                          </a:rPr>
                          <m:t>𝜏</m:t>
                        </m:r>
                      </m:e>
                      <m:sub>
                        <m:r>
                          <a:rPr lang="es-CO" sz="2400" i="1" dirty="0" smtClean="0">
                            <a:latin typeface="Cambria Math" panose="02040503050406030204" pitchFamily="18" charset="0"/>
                          </a:rPr>
                          <m:t>𝑖</m:t>
                        </m:r>
                      </m:sub>
                    </m:sSub>
                    <m:r>
                      <a:rPr lang="en-US" sz="2400" b="0" i="1" dirty="0" smtClean="0">
                        <a:latin typeface="Cambria Math" panose="02040503050406030204" pitchFamily="18" charset="0"/>
                      </a:rPr>
                      <m:t>=</m:t>
                    </m:r>
                    <m:d>
                      <m:dPr>
                        <m:ctrlPr>
                          <a:rPr lang="en-US" sz="2400" b="0" i="1" dirty="0"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=1</m:t>
                        </m:r>
                      </m:e>
                    </m:d>
                    <m:r>
                      <a:rPr lang="en-US" sz="2400" b="0" i="1" dirty="0" smtClean="0">
                        <a:latin typeface="Cambria Math" panose="02040503050406030204" pitchFamily="18" charset="0"/>
                      </a:rPr>
                      <m:t>−</m:t>
                    </m:r>
                    <m:d>
                      <m:dPr>
                        <m:ctrlPr>
                          <a:rPr lang="en-US"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e>
                    </m:d>
                  </m:oMath>
                </a14:m>
                <a:r>
                  <a:rPr lang="es-CO" sz="2400" dirty="0">
                    <a:latin typeface="Times New Roman" panose="02020603050405020304" pitchFamily="18" charset="0"/>
                    <a:cs typeface="Times New Roman" panose="02020603050405020304" pitchFamily="18" charset="0"/>
                  </a:rPr>
                  <a:t> sea diferente entre los individuos.</a:t>
                </a:r>
              </a:p>
              <a:p>
                <a:pPr algn="just">
                  <a:spcAft>
                    <a:spcPts val="1200"/>
                  </a:spcAft>
                </a:pPr>
                <a:r>
                  <a:rPr lang="es-CO" sz="2400" dirty="0">
                    <a:latin typeface="Times New Roman" panose="02020603050405020304" pitchFamily="18" charset="0"/>
                    <a:cs typeface="Times New Roman" panose="02020603050405020304" pitchFamily="18" charset="0"/>
                  </a:rPr>
                  <a:t>Dado que el método de VI aprovecha una </a:t>
                </a:r>
                <a:r>
                  <a:rPr lang="es-CO" sz="2400" u="sng" dirty="0">
                    <a:latin typeface="Times New Roman" panose="02020603050405020304" pitchFamily="18" charset="0"/>
                    <a:cs typeface="Times New Roman" panose="02020603050405020304" pitchFamily="18" charset="0"/>
                  </a:rPr>
                  <a:t>variación que viene del cambio en los Cumplidos</a:t>
                </a:r>
                <a:r>
                  <a:rPr lang="es-CO" sz="2400" dirty="0">
                    <a:latin typeface="Times New Roman" panose="02020603050405020304" pitchFamily="18" charset="0"/>
                    <a:cs typeface="Times New Roman" panose="02020603050405020304" pitchFamily="18" charset="0"/>
                  </a:rPr>
                  <a:t>, el estimador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que obtenemos proviene de:</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𝜏</m:t>
                          </m:r>
                        </m:e>
                        <m:sub>
                          <m:r>
                            <a:rPr lang="en-US" sz="2400" b="0" i="1" dirty="0" smtClean="0">
                              <a:latin typeface="Cambria Math" panose="02040503050406030204" pitchFamily="18" charset="0"/>
                            </a:rPr>
                            <m:t>𝐿𝐴𝑇𝐸</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𝐸</m:t>
                      </m:r>
                      <m:d>
                        <m:dPr>
                          <m:begChr m:val="["/>
                          <m:endChr m:val="]"/>
                          <m:ctrlPr>
                            <a:rPr lang="en-US" sz="2400" b="0" i="1" dirty="0" smtClean="0">
                              <a:latin typeface="Cambria Math" panose="02040503050406030204" pitchFamily="18" charset="0"/>
                            </a:rPr>
                          </m:ctrlPr>
                        </m:dPr>
                        <m:e>
                          <m:d>
                            <m:dPr>
                              <m:ctrlPr>
                                <a:rPr lang="en-US"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=1</m:t>
                              </m:r>
                            </m:e>
                          </m:d>
                          <m:r>
                            <a:rPr lang="en-US" sz="2400" i="1" dirty="0">
                              <a:latin typeface="Cambria Math" panose="02040503050406030204" pitchFamily="18" charset="0"/>
                            </a:rPr>
                            <m:t>−</m:t>
                          </m:r>
                          <m:d>
                            <m:dPr>
                              <m:ctrlPr>
                                <a:rPr lang="en-US"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=0</m:t>
                              </m:r>
                            </m:e>
                          </m:d>
                        </m:e>
                      </m:d>
                      <m:r>
                        <a:rPr lang="en-US" sz="2400" b="0" i="1" smtClean="0">
                          <a:latin typeface="Cambria Math" panose="02040503050406030204" pitchFamily="18" charset="0"/>
                        </a:rPr>
                        <m:t> </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𝑖</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𝐶𝑢𝑚𝑝𝑙𝑖𝑑𝑜𝑠</m:t>
                      </m:r>
                    </m:oMath>
                  </m:oMathPara>
                </a14:m>
                <a:endParaRPr lang="es-CO" sz="2400" dirty="0">
                  <a:latin typeface="Times New Roman" panose="02020603050405020304" pitchFamily="18" charset="0"/>
                  <a:cs typeface="Times New Roman" panose="02020603050405020304" pitchFamily="18" charset="0"/>
                </a:endParaRPr>
              </a:p>
              <a:p>
                <a:pPr>
                  <a:spcAft>
                    <a:spcPts val="1200"/>
                  </a:spcAft>
                </a:pPr>
                <a:r>
                  <a:rPr lang="es-CO" sz="2400" dirty="0">
                    <a:latin typeface="Times New Roman" panose="02020603050405020304" pitchFamily="18" charset="0"/>
                    <a:cs typeface="Times New Roman" panose="02020603050405020304" pitchFamily="18" charset="0"/>
                  </a:rPr>
                  <a:t> Este LATE se refiere a Local </a:t>
                </a:r>
                <a:r>
                  <a:rPr lang="es-CO" sz="2400" dirty="0" err="1">
                    <a:latin typeface="Times New Roman" panose="02020603050405020304" pitchFamily="18" charset="0"/>
                    <a:cs typeface="Times New Roman" panose="02020603050405020304" pitchFamily="18" charset="0"/>
                  </a:rPr>
                  <a:t>Average</a:t>
                </a:r>
                <a:r>
                  <a:rPr lang="es-CO" sz="2400" dirty="0">
                    <a:latin typeface="Times New Roman" panose="02020603050405020304" pitchFamily="18" charset="0"/>
                    <a:cs typeface="Times New Roman" panose="02020603050405020304" pitchFamily="18" charset="0"/>
                  </a:rPr>
                  <a:t> </a:t>
                </a:r>
                <a:r>
                  <a:rPr lang="es-CO" sz="2400" dirty="0" err="1">
                    <a:latin typeface="Times New Roman" panose="02020603050405020304" pitchFamily="18" charset="0"/>
                    <a:cs typeface="Times New Roman" panose="02020603050405020304" pitchFamily="18" charset="0"/>
                  </a:rPr>
                  <a:t>Treatment</a:t>
                </a:r>
                <a:r>
                  <a:rPr lang="es-CO" sz="2400" dirty="0">
                    <a:latin typeface="Times New Roman" panose="02020603050405020304" pitchFamily="18" charset="0"/>
                    <a:cs typeface="Times New Roman" panose="02020603050405020304" pitchFamily="18" charset="0"/>
                  </a:rPr>
                  <a:t> </a:t>
                </a:r>
                <a:r>
                  <a:rPr lang="es-CO" sz="2400" dirty="0" err="1">
                    <a:latin typeface="Times New Roman" panose="02020603050405020304" pitchFamily="18" charset="0"/>
                    <a:cs typeface="Times New Roman" panose="02020603050405020304" pitchFamily="18" charset="0"/>
                  </a:rPr>
                  <a:t>Effect</a:t>
                </a:r>
                <a:r>
                  <a:rPr lang="es-CO" sz="2400" dirty="0">
                    <a:latin typeface="Times New Roman" panose="02020603050405020304" pitchFamily="18" charset="0"/>
                    <a:cs typeface="Times New Roman" panose="02020603050405020304" pitchFamily="18" charset="0"/>
                  </a:rPr>
                  <a:t>. Se trata de un efecto “local” en el sentido que afecta una población en particular. </a:t>
                </a:r>
              </a:p>
              <a:p>
                <a:pPr>
                  <a:spcAft>
                    <a:spcPts val="1200"/>
                  </a:spcAft>
                </a:pPr>
                <a:r>
                  <a:rPr lang="es-CO" sz="2400" dirty="0">
                    <a:latin typeface="Times New Roman" panose="02020603050405020304" pitchFamily="18" charset="0"/>
                    <a:cs typeface="Times New Roman" panose="02020603050405020304" pitchFamily="18" charset="0"/>
                  </a:rPr>
                  <a:t>Nada nos garantiza que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𝜏</m:t>
                        </m:r>
                      </m:e>
                      <m:sub>
                        <m:r>
                          <a:rPr lang="en-US" sz="2400" b="0" i="1" dirty="0" smtClean="0">
                            <a:latin typeface="Cambria Math" panose="02040503050406030204" pitchFamily="18" charset="0"/>
                          </a:rPr>
                          <m:t>𝐴𝑇𝐸</m:t>
                        </m:r>
                      </m:sub>
                    </m:sSub>
                  </m:oMath>
                </a14:m>
                <a:r>
                  <a:rPr lang="es-CO" sz="2400" dirty="0">
                    <a:latin typeface="Times New Roman" panose="02020603050405020304" pitchFamily="18" charset="0"/>
                    <a:cs typeface="Times New Roman" panose="02020603050405020304" pitchFamily="18" charset="0"/>
                  </a:rPr>
                  <a:t> (el efecto promedio en toda la población) sea =</a:t>
                </a:r>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𝜏</m:t>
                        </m:r>
                      </m:e>
                      <m:sub>
                        <m:r>
                          <a:rPr lang="en-US" sz="2400" i="1" dirty="0">
                            <a:latin typeface="Cambria Math" panose="02040503050406030204" pitchFamily="18" charset="0"/>
                          </a:rPr>
                          <m:t>𝐿𝐴𝑇𝐸</m:t>
                        </m:r>
                      </m:sub>
                    </m:sSub>
                  </m:oMath>
                </a14:m>
                <a:endParaRPr lang="es-CO" sz="2400" dirty="0">
                  <a:latin typeface="Times New Roman" panose="02020603050405020304" pitchFamily="18" charset="0"/>
                  <a:cs typeface="Times New Roman" panose="02020603050405020304" pitchFamily="18" charset="0"/>
                </a:endParaRPr>
              </a:p>
              <a:p>
                <a:pPr algn="just">
                  <a:spcAft>
                    <a:spcPts val="1200"/>
                  </a:spcAft>
                </a:pPr>
                <a:r>
                  <a:rPr lang="es-CO" sz="2400" u="sng" dirty="0">
                    <a:latin typeface="Times New Roman" panose="02020603050405020304" pitchFamily="18" charset="0"/>
                    <a:cs typeface="Times New Roman" panose="02020603050405020304" pitchFamily="18" charset="0"/>
                  </a:rPr>
                  <a:t>Qué tan similares </a:t>
                </a:r>
                <a:r>
                  <a:rPr lang="es-CO" sz="2400" dirty="0">
                    <a:latin typeface="Times New Roman" panose="02020603050405020304" pitchFamily="18" charset="0"/>
                    <a:cs typeface="Times New Roman" panose="02020603050405020304" pitchFamily="18" charset="0"/>
                  </a:rPr>
                  <a:t>pueden ser los estimadores depende de qué tan diferentes pueden ser los Cumplidos del resto de la población, de una manera que puede afectar el efecto del tratamiento (muy específico a cada contexto).</a:t>
                </a:r>
              </a:p>
              <a:p>
                <a:pPr>
                  <a:spcAft>
                    <a:spcPts val="1200"/>
                  </a:spcAft>
                </a:pPr>
                <a:r>
                  <a:rPr lang="es-CO" sz="2400" dirty="0">
                    <a:latin typeface="Times New Roman" panose="02020603050405020304" pitchFamily="18" charset="0"/>
                    <a:cs typeface="Times New Roman" panose="02020603050405020304" pitchFamily="18" charset="0"/>
                  </a:rPr>
                  <a:t>Si usa un método de VI, se recomienda discutir este tema de </a:t>
                </a:r>
                <a:br>
                  <a:rPr lang="es-CO" sz="2400" dirty="0">
                    <a:latin typeface="Times New Roman" panose="02020603050405020304" pitchFamily="18" charset="0"/>
                    <a:cs typeface="Times New Roman" panose="02020603050405020304" pitchFamily="18" charset="0"/>
                  </a:rPr>
                </a:br>
                <a:r>
                  <a:rPr lang="es-CO" sz="2400" u="sng" dirty="0">
                    <a:latin typeface="Times New Roman" panose="02020603050405020304" pitchFamily="18" charset="0"/>
                    <a:cs typeface="Times New Roman" panose="02020603050405020304" pitchFamily="18" charset="0"/>
                  </a:rPr>
                  <a:t>validez externa</a:t>
                </a:r>
              </a:p>
              <a:p>
                <a:pPr>
                  <a:spcAft>
                    <a:spcPts val="1200"/>
                  </a:spcAft>
                  <a:buFont typeface="Wingdings" panose="05000000000000000000" pitchFamily="2" charset="2"/>
                  <a:buChar char="Ø"/>
                </a:pPr>
                <a:r>
                  <a:rPr lang="es-CO" sz="2400" dirty="0">
                    <a:latin typeface="Times New Roman" panose="02020603050405020304" pitchFamily="18" charset="0"/>
                    <a:cs typeface="Times New Roman" panose="02020603050405020304" pitchFamily="18" charset="0"/>
                  </a:rPr>
                  <a:t>En nuestro ejemplo de FIV, ¿el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𝜏</m:t>
                        </m:r>
                      </m:e>
                      <m:sub>
                        <m:r>
                          <a:rPr lang="en-US" sz="2400" b="0" i="1" dirty="0" smtClean="0">
                            <a:latin typeface="Cambria Math" panose="02040503050406030204" pitchFamily="18" charset="0"/>
                          </a:rPr>
                          <m:t>𝐿𝐴𝑇𝐸</m:t>
                        </m:r>
                      </m:sub>
                    </m:sSub>
                    <m:r>
                      <a:rPr lang="en-US" sz="2400" b="0" i="1" dirty="0" smtClean="0">
                        <a:latin typeface="Cambria Math" panose="02040503050406030204" pitchFamily="18" charset="0"/>
                      </a:rPr>
                      <m:t> </m:t>
                    </m:r>
                  </m:oMath>
                </a14:m>
                <a:r>
                  <a:rPr lang="es-CO" sz="2400" dirty="0">
                    <a:latin typeface="Times New Roman" panose="02020603050405020304" pitchFamily="18" charset="0"/>
                    <a:cs typeface="Times New Roman" panose="02020603050405020304" pitchFamily="18" charset="0"/>
                  </a:rPr>
                  <a:t>podría ser diferente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del efecto sobre el resto de la población? ¿Por qué?</a:t>
                </a:r>
              </a:p>
              <a:p>
                <a:pPr>
                  <a:spcAft>
                    <a:spcPts val="1200"/>
                  </a:spcAft>
                </a:pPr>
                <a:endParaRPr lang="es-CO" sz="2400" dirty="0">
                  <a:latin typeface="Times New Roman" panose="02020603050405020304" pitchFamily="18" charset="0"/>
                  <a:cs typeface="Times New Roman" panose="02020603050405020304" pitchFamily="18" charset="0"/>
                </a:endParaRPr>
              </a:p>
            </p:txBody>
          </p:sp>
        </mc:Choice>
        <mc:Fallback xmlns="">
          <p:sp>
            <p:nvSpPr>
              <p:cNvPr id="4" name="Marcador de texto 2">
                <a:extLst>
                  <a:ext uri="{FF2B5EF4-FFF2-40B4-BE49-F238E27FC236}">
                    <a16:creationId xmlns:a16="http://schemas.microsoft.com/office/drawing/2014/main" id="{9AD89E68-106A-59A9-D088-B4F82E43DEBC}"/>
                  </a:ext>
                </a:extLst>
              </p:cNvPr>
              <p:cNvSpPr txBox="1">
                <a:spLocks noRot="1" noChangeAspect="1" noMove="1" noResize="1" noEditPoints="1" noAdjustHandles="1" noChangeArrowheads="1" noChangeShapeType="1" noTextEdit="1"/>
              </p:cNvSpPr>
              <p:nvPr/>
            </p:nvSpPr>
            <p:spPr>
              <a:xfrm>
                <a:off x="0" y="1069596"/>
                <a:ext cx="10943097" cy="55738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4315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3CED551-20D0-A209-B0C7-DF67326562CE}"/>
              </a:ext>
            </a:extLst>
          </p:cNvPr>
          <p:cNvSpPr>
            <a:spLocks noGrp="1"/>
          </p:cNvSpPr>
          <p:nvPr>
            <p:ph type="title"/>
          </p:nvPr>
        </p:nvSpPr>
        <p:spPr>
          <a:xfrm>
            <a:off x="6166546" y="1295264"/>
            <a:ext cx="5147955" cy="590931"/>
          </a:xfrm>
        </p:spPr>
        <p:txBody>
          <a:bodyPr/>
          <a:lstStyle/>
          <a:p>
            <a:r>
              <a:rPr lang="es-CO" dirty="0"/>
              <a:t>Buenos instrumentos</a:t>
            </a:r>
          </a:p>
        </p:txBody>
      </p:sp>
      <p:sp>
        <p:nvSpPr>
          <p:cNvPr id="15" name="Text Placeholder 14">
            <a:extLst>
              <a:ext uri="{FF2B5EF4-FFF2-40B4-BE49-F238E27FC236}">
                <a16:creationId xmlns:a16="http://schemas.microsoft.com/office/drawing/2014/main" id="{62881D80-80B7-4D03-2FE6-CFF15B824433}"/>
              </a:ext>
            </a:extLst>
          </p:cNvPr>
          <p:cNvSpPr>
            <a:spLocks noGrp="1"/>
          </p:cNvSpPr>
          <p:nvPr>
            <p:ph type="body" sz="quarter" idx="11"/>
          </p:nvPr>
        </p:nvSpPr>
        <p:spPr>
          <a:xfrm>
            <a:off x="6058677" y="2020078"/>
            <a:ext cx="5413878" cy="3662541"/>
          </a:xfrm>
        </p:spPr>
        <p:txBody>
          <a:bodyPr/>
          <a:lstStyle/>
          <a:p>
            <a:pPr marL="342900" indent="-342900">
              <a:buFont typeface="Wingdings" panose="05000000000000000000" pitchFamily="2" charset="2"/>
              <a:buChar char="v"/>
            </a:pPr>
            <a:r>
              <a:rPr lang="es-CO" sz="2300" dirty="0">
                <a:latin typeface="Times New Roman" panose="02020603050405020304" pitchFamily="18" charset="0"/>
                <a:cs typeface="Times New Roman" panose="02020603050405020304" pitchFamily="18" charset="0"/>
              </a:rPr>
              <a:t>Restricción tecnológica:</a:t>
            </a:r>
            <a:br>
              <a:rPr lang="es-CO" sz="2300" dirty="0">
                <a:latin typeface="Times New Roman" panose="02020603050405020304" pitchFamily="18" charset="0"/>
                <a:cs typeface="Times New Roman" panose="02020603050405020304" pitchFamily="18" charset="0"/>
              </a:rPr>
            </a:br>
            <a:r>
              <a:rPr lang="es-CO" sz="2300" dirty="0">
                <a:latin typeface="Times New Roman" panose="02020603050405020304" pitchFamily="18" charset="0"/>
                <a:cs typeface="Times New Roman" panose="02020603050405020304" pitchFamily="18" charset="0"/>
              </a:rPr>
              <a:t>Cuenca sedimentaria para petróleo</a:t>
            </a:r>
            <a:br>
              <a:rPr lang="es-CO" sz="2300" dirty="0">
                <a:latin typeface="Times New Roman" panose="02020603050405020304" pitchFamily="18" charset="0"/>
                <a:cs typeface="Times New Roman" panose="02020603050405020304" pitchFamily="18" charset="0"/>
              </a:rPr>
            </a:br>
            <a:r>
              <a:rPr lang="es-CO" sz="2300" dirty="0">
                <a:latin typeface="Times New Roman" panose="02020603050405020304" pitchFamily="18" charset="0"/>
                <a:cs typeface="Times New Roman" panose="02020603050405020304" pitchFamily="18" charset="0"/>
              </a:rPr>
              <a:t>Acuíferos para acceso a agua</a:t>
            </a:r>
            <a:br>
              <a:rPr lang="es-CO" sz="2300" dirty="0">
                <a:latin typeface="Times New Roman" panose="02020603050405020304" pitchFamily="18" charset="0"/>
                <a:cs typeface="Times New Roman" panose="02020603050405020304" pitchFamily="18" charset="0"/>
              </a:rPr>
            </a:br>
            <a:endParaRPr lang="es-CO"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s-CO" sz="2300" dirty="0">
                <a:latin typeface="Times New Roman" panose="02020603050405020304" pitchFamily="18" charset="0"/>
                <a:cs typeface="Times New Roman" panose="02020603050405020304" pitchFamily="18" charset="0"/>
              </a:rPr>
              <a:t>Restricción administrativa exógena:</a:t>
            </a:r>
            <a:br>
              <a:rPr lang="es-CO" sz="2300" dirty="0">
                <a:latin typeface="Times New Roman" panose="02020603050405020304" pitchFamily="18" charset="0"/>
                <a:cs typeface="Times New Roman" panose="02020603050405020304" pitchFamily="18" charset="0"/>
              </a:rPr>
            </a:br>
            <a:r>
              <a:rPr lang="es-CO" sz="2300" dirty="0">
                <a:latin typeface="Times New Roman" panose="02020603050405020304" pitchFamily="18" charset="0"/>
                <a:cs typeface="Times New Roman" panose="02020603050405020304" pitchFamily="18" charset="0"/>
              </a:rPr>
              <a:t>En un proceso de selección</a:t>
            </a:r>
            <a:br>
              <a:rPr lang="es-CO" sz="2300" dirty="0">
                <a:latin typeface="Times New Roman" panose="02020603050405020304" pitchFamily="18" charset="0"/>
                <a:cs typeface="Times New Roman" panose="02020603050405020304" pitchFamily="18" charset="0"/>
              </a:rPr>
            </a:br>
            <a:r>
              <a:rPr lang="es-CO" sz="2300" dirty="0">
                <a:latin typeface="Times New Roman" panose="02020603050405020304" pitchFamily="18" charset="0"/>
                <a:cs typeface="Times New Roman" panose="02020603050405020304" pitchFamily="18" charset="0"/>
              </a:rPr>
              <a:t>Juez seleccionado al azar</a:t>
            </a:r>
            <a:br>
              <a:rPr lang="es-CO" sz="2300" dirty="0">
                <a:latin typeface="Times New Roman" panose="02020603050405020304" pitchFamily="18" charset="0"/>
                <a:cs typeface="Times New Roman" panose="02020603050405020304" pitchFamily="18" charset="0"/>
              </a:rPr>
            </a:br>
            <a:r>
              <a:rPr lang="es-CO" sz="23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es-CO" sz="2300" dirty="0">
                <a:latin typeface="Times New Roman" panose="02020603050405020304" pitchFamily="18" charset="0"/>
                <a:cs typeface="Times New Roman" panose="02020603050405020304" pitchFamily="18" charset="0"/>
              </a:rPr>
              <a:t>Eventos distantes:</a:t>
            </a:r>
          </a:p>
          <a:p>
            <a:r>
              <a:rPr lang="es-CO" sz="2300" dirty="0">
                <a:latin typeface="Times New Roman" panose="02020603050405020304" pitchFamily="18" charset="0"/>
                <a:cs typeface="Times New Roman" panose="02020603050405020304" pitchFamily="18" charset="0"/>
              </a:rPr>
              <a:t>     Precios Internacionales</a:t>
            </a:r>
          </a:p>
        </p:txBody>
      </p:sp>
      <p:sp>
        <p:nvSpPr>
          <p:cNvPr id="16" name="Title 12">
            <a:extLst>
              <a:ext uri="{FF2B5EF4-FFF2-40B4-BE49-F238E27FC236}">
                <a16:creationId xmlns:a16="http://schemas.microsoft.com/office/drawing/2014/main" id="{4EFD1B73-23CA-8501-DCF2-C58753C0949B}"/>
              </a:ext>
            </a:extLst>
          </p:cNvPr>
          <p:cNvSpPr txBox="1">
            <a:spLocks/>
          </p:cNvSpPr>
          <p:nvPr/>
        </p:nvSpPr>
        <p:spPr>
          <a:xfrm>
            <a:off x="694984" y="1295264"/>
            <a:ext cx="5413878" cy="978729"/>
          </a:xfrm>
          <a:prstGeom prst="rect">
            <a:avLst/>
          </a:prstGeom>
        </p:spPr>
        <p:txBody>
          <a:bodyPr wrap="square">
            <a:spAutoFit/>
          </a:bodyPr>
          <a:lstStyle>
            <a:lvl1pPr algn="l" defTabSz="914400" rtl="0" eaLnBrk="1" latinLnBrk="0" hangingPunct="1">
              <a:lnSpc>
                <a:spcPct val="90000"/>
              </a:lnSpc>
              <a:spcBef>
                <a:spcPct val="0"/>
              </a:spcBef>
              <a:buNone/>
              <a:defRPr sz="3600" b="1" kern="1200">
                <a:solidFill>
                  <a:schemeClr val="accent6"/>
                </a:solidFill>
                <a:latin typeface="DaxlinePro-Medium" panose="02000503060000020004" pitchFamily="50" charset="0"/>
                <a:ea typeface="+mj-ea"/>
                <a:cs typeface="+mj-cs"/>
              </a:defRPr>
            </a:lvl1pPr>
          </a:lstStyle>
          <a:p>
            <a:r>
              <a:rPr lang="es-CO" sz="3200" dirty="0">
                <a:solidFill>
                  <a:schemeClr val="accent1"/>
                </a:solidFill>
              </a:rPr>
              <a:t>Instrumentos potencialmente problemáticos</a:t>
            </a:r>
          </a:p>
        </p:txBody>
      </p:sp>
      <p:sp>
        <p:nvSpPr>
          <p:cNvPr id="17" name="Text Placeholder 14">
            <a:extLst>
              <a:ext uri="{FF2B5EF4-FFF2-40B4-BE49-F238E27FC236}">
                <a16:creationId xmlns:a16="http://schemas.microsoft.com/office/drawing/2014/main" id="{D6A3AB86-45C3-38EE-AE49-9E807860850F}"/>
              </a:ext>
            </a:extLst>
          </p:cNvPr>
          <p:cNvSpPr txBox="1">
            <a:spLocks/>
          </p:cNvSpPr>
          <p:nvPr/>
        </p:nvSpPr>
        <p:spPr>
          <a:xfrm>
            <a:off x="644799" y="2273993"/>
            <a:ext cx="5413878" cy="3593291"/>
          </a:xfrm>
          <a:prstGeom prst="rect">
            <a:avLst/>
          </a:prstGeom>
        </p:spPr>
        <p:txBody>
          <a:bodyPr>
            <a:spAutoFit/>
          </a:bodyPr>
          <a:lstStyle>
            <a:lvl1pPr marL="0" indent="0" algn="l" defTabSz="914400" rtl="0" eaLnBrk="1" latinLnBrk="0" hangingPunct="1">
              <a:lnSpc>
                <a:spcPct val="90000"/>
              </a:lnSpc>
              <a:spcBef>
                <a:spcPts val="1000"/>
              </a:spcBef>
              <a:buFontTx/>
              <a:buNone/>
              <a:defRPr sz="1600" b="0" kern="1200">
                <a:solidFill>
                  <a:schemeClr val="accent6"/>
                </a:solidFill>
                <a:latin typeface="Lato" panose="020F0502020204030203" pitchFamily="34" charset="0"/>
                <a:ea typeface="+mn-ea"/>
                <a:cs typeface="+mn-cs"/>
              </a:defRPr>
            </a:lvl1pPr>
            <a:lvl2pPr marL="457200" indent="0" algn="l" defTabSz="914400" rtl="0" eaLnBrk="1" latinLnBrk="0" hangingPunct="1">
              <a:lnSpc>
                <a:spcPct val="90000"/>
              </a:lnSpc>
              <a:spcBef>
                <a:spcPts val="500"/>
              </a:spcBef>
              <a:buFontTx/>
              <a:buNone/>
              <a:defRPr sz="1600" b="0" kern="1200">
                <a:solidFill>
                  <a:schemeClr val="accent6"/>
                </a:solidFill>
                <a:latin typeface="Lato" panose="020F0502020204030203" pitchFamily="34" charset="0"/>
                <a:ea typeface="+mn-ea"/>
                <a:cs typeface="+mn-cs"/>
              </a:defRPr>
            </a:lvl2pPr>
            <a:lvl3pPr marL="914400" indent="0" algn="l" defTabSz="914400" rtl="0" eaLnBrk="1" latinLnBrk="0" hangingPunct="1">
              <a:lnSpc>
                <a:spcPct val="90000"/>
              </a:lnSpc>
              <a:spcBef>
                <a:spcPts val="500"/>
              </a:spcBef>
              <a:buFontTx/>
              <a:buNone/>
              <a:defRPr sz="1600" b="0" kern="1200">
                <a:solidFill>
                  <a:schemeClr val="accent6"/>
                </a:solidFill>
                <a:latin typeface="Lato" panose="020F0502020204030203" pitchFamily="34" charset="0"/>
                <a:ea typeface="+mn-ea"/>
                <a:cs typeface="+mn-cs"/>
              </a:defRPr>
            </a:lvl3pPr>
            <a:lvl4pPr marL="1371600" indent="0" algn="l" defTabSz="914400" rtl="0" eaLnBrk="1" latinLnBrk="0" hangingPunct="1">
              <a:lnSpc>
                <a:spcPct val="90000"/>
              </a:lnSpc>
              <a:spcBef>
                <a:spcPts val="500"/>
              </a:spcBef>
              <a:buFontTx/>
              <a:buNone/>
              <a:defRPr sz="1600" b="0" kern="1200">
                <a:solidFill>
                  <a:schemeClr val="accent6"/>
                </a:solidFill>
                <a:latin typeface="Lato" panose="020F0502020204030203" pitchFamily="34" charset="0"/>
                <a:ea typeface="+mn-ea"/>
                <a:cs typeface="+mn-cs"/>
              </a:defRPr>
            </a:lvl4pPr>
            <a:lvl5pPr marL="1828800" indent="0" algn="l" defTabSz="914400" rtl="0" eaLnBrk="1" latinLnBrk="0" hangingPunct="1">
              <a:lnSpc>
                <a:spcPct val="90000"/>
              </a:lnSpc>
              <a:spcBef>
                <a:spcPts val="500"/>
              </a:spcBef>
              <a:buFontTx/>
              <a:buNone/>
              <a:defRPr sz="1600" b="0" kern="1200">
                <a:solidFill>
                  <a:schemeClr val="accent6"/>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s-CO" sz="2300" dirty="0">
                <a:solidFill>
                  <a:schemeClr val="accent1"/>
                </a:solidFill>
                <a:latin typeface="Times New Roman" panose="02020603050405020304" pitchFamily="18" charset="0"/>
                <a:cs typeface="Times New Roman" panose="02020603050405020304" pitchFamily="18" charset="0"/>
              </a:rPr>
              <a:t>Distancia a algo que afecta la probabilidad de estar tratado</a:t>
            </a:r>
            <a:br>
              <a:rPr lang="es-CO" sz="2300" dirty="0">
                <a:solidFill>
                  <a:schemeClr val="accent1"/>
                </a:solidFill>
                <a:latin typeface="Times New Roman" panose="02020603050405020304" pitchFamily="18" charset="0"/>
                <a:cs typeface="Times New Roman" panose="02020603050405020304" pitchFamily="18" charset="0"/>
              </a:rPr>
            </a:br>
            <a:r>
              <a:rPr lang="es-CO" sz="2000" dirty="0">
                <a:solidFill>
                  <a:schemeClr val="accent1"/>
                </a:solidFill>
                <a:latin typeface="Times New Roman" panose="02020603050405020304" pitchFamily="18" charset="0"/>
                <a:cs typeface="Times New Roman" panose="02020603050405020304" pitchFamily="18" charset="0"/>
              </a:rPr>
              <a:t>Relacionado a aislamiento y distancia a otras cosas</a:t>
            </a:r>
            <a:br>
              <a:rPr lang="es-CO" sz="1200" dirty="0">
                <a:solidFill>
                  <a:schemeClr val="accent1"/>
                </a:solidFill>
                <a:latin typeface="Times New Roman" panose="02020603050405020304" pitchFamily="18" charset="0"/>
                <a:cs typeface="Times New Roman" panose="02020603050405020304" pitchFamily="18" charset="0"/>
              </a:rPr>
            </a:br>
            <a:endParaRPr lang="es-CO" sz="1200" dirty="0">
              <a:solidFill>
                <a:schemeClr val="accent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s-CO" sz="2300" dirty="0">
                <a:solidFill>
                  <a:schemeClr val="accent1"/>
                </a:solidFill>
                <a:latin typeface="Times New Roman" panose="02020603050405020304" pitchFamily="18" charset="0"/>
                <a:cs typeface="Times New Roman" panose="02020603050405020304" pitchFamily="18" charset="0"/>
              </a:rPr>
              <a:t>Eventos del clima</a:t>
            </a:r>
            <a:br>
              <a:rPr lang="es-CO" sz="2300" dirty="0">
                <a:solidFill>
                  <a:schemeClr val="accent1"/>
                </a:solidFill>
                <a:latin typeface="Times New Roman" panose="02020603050405020304" pitchFamily="18" charset="0"/>
                <a:cs typeface="Times New Roman" panose="02020603050405020304" pitchFamily="18" charset="0"/>
              </a:rPr>
            </a:br>
            <a:r>
              <a:rPr lang="es-CO" sz="2300" dirty="0">
                <a:solidFill>
                  <a:schemeClr val="accent1"/>
                </a:solidFill>
                <a:latin typeface="Times New Roman" panose="02020603050405020304" pitchFamily="18" charset="0"/>
                <a:cs typeface="Times New Roman" panose="02020603050405020304" pitchFamily="18" charset="0"/>
              </a:rPr>
              <a:t>¿Puede garantizar la restricción de Exclusión?</a:t>
            </a:r>
            <a:endParaRPr lang="es-CO" sz="1000" dirty="0">
              <a:solidFill>
                <a:schemeClr val="accent1"/>
              </a:solidFill>
              <a:latin typeface="Times New Roman" panose="02020603050405020304" pitchFamily="18" charset="0"/>
              <a:cs typeface="Times New Roman" panose="02020603050405020304" pitchFamily="18" charset="0"/>
            </a:endParaRPr>
          </a:p>
          <a:p>
            <a:endParaRPr lang="es-CO" sz="1000" dirty="0">
              <a:solidFill>
                <a:schemeClr val="accent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s-CO" sz="2300" dirty="0">
                <a:solidFill>
                  <a:schemeClr val="accent1"/>
                </a:solidFill>
                <a:latin typeface="Times New Roman" panose="02020603050405020304" pitchFamily="18" charset="0"/>
                <a:cs typeface="Times New Roman" panose="02020603050405020304" pitchFamily="18" charset="0"/>
              </a:rPr>
              <a:t>Todo lo que se relaciona de cerca o lejos al individuo (o nivel de observación)</a:t>
            </a:r>
          </a:p>
        </p:txBody>
      </p:sp>
    </p:spTree>
    <p:extLst>
      <p:ext uri="{BB962C8B-B14F-4D97-AF65-F5344CB8AC3E}">
        <p14:creationId xmlns:p14="http://schemas.microsoft.com/office/powerpoint/2010/main" val="2809596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5016" y="583163"/>
            <a:ext cx="9041696" cy="444500"/>
          </a:xfrm>
        </p:spPr>
        <p:txBody>
          <a:bodyPr/>
          <a:lstStyle/>
          <a:p>
            <a:r>
              <a:rPr lang="es-CO" dirty="0"/>
              <a:t>Los MC2E con más de 1 Instrumento</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93101" y="1383433"/>
                <a:ext cx="10683611" cy="1846068"/>
              </a:xfrm>
            </p:spPr>
            <p:txBody>
              <a:bodyPr/>
              <a:lstStyle/>
              <a:p>
                <a:pPr>
                  <a:spcAft>
                    <a:spcPts val="1200"/>
                  </a:spcAft>
                </a:pPr>
                <a:r>
                  <a:rPr lang="es-CO" sz="2400" dirty="0">
                    <a:latin typeface="Times New Roman" panose="02020603050405020304" pitchFamily="18" charset="0"/>
                    <a:cs typeface="Times New Roman" panose="02020603050405020304" pitchFamily="18" charset="0"/>
                  </a:rPr>
                  <a:t>Por ejemplo, con 2 instrumentos:</a:t>
                </a:r>
              </a:p>
              <a:p>
                <a:pPr>
                  <a:spcAft>
                    <a:spcPts val="1200"/>
                  </a:spcAft>
                </a:pPr>
                <a:r>
                  <a:rPr lang="es-CO" sz="2400" dirty="0">
                    <a:latin typeface="Times New Roman" panose="02020603050405020304" pitchFamily="18" charset="0"/>
                    <a:cs typeface="Times New Roman" panose="02020603050405020304" pitchFamily="18" charset="0"/>
                  </a:rPr>
                  <a:t>La </a:t>
                </a:r>
                <a:r>
                  <a:rPr lang="es-CO" sz="2400" u="sng" dirty="0">
                    <a:latin typeface="Times New Roman" panose="02020603050405020304" pitchFamily="18" charset="0"/>
                    <a:cs typeface="Times New Roman" panose="02020603050405020304" pitchFamily="18" charset="0"/>
                  </a:rPr>
                  <a:t>primera etapa</a:t>
                </a:r>
                <a:r>
                  <a:rPr lang="es-CO" sz="2400" dirty="0">
                    <a:latin typeface="Times New Roman" panose="02020603050405020304" pitchFamily="18" charset="0"/>
                    <a:cs typeface="Times New Roman" panose="02020603050405020304" pitchFamily="18" charset="0"/>
                  </a:rPr>
                  <a:t>:</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2</m:t>
                          </m:r>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a:p>
                <a:pPr>
                  <a:spcAft>
                    <a:spcPts val="1200"/>
                  </a:spcAft>
                </a:pPr>
                <a:r>
                  <a:rPr lang="es-CO" sz="2400" dirty="0">
                    <a:latin typeface="Times New Roman" panose="02020603050405020304" pitchFamily="18" charset="0"/>
                    <a:cs typeface="Times New Roman" panose="02020603050405020304" pitchFamily="18" charset="0"/>
                  </a:rPr>
                  <a:t>Permite obtener la predicción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s-E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e insertarlo en la 2nda etapa:</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e>
                      </m:acc>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b="0" i="1" smtClean="0">
                              <a:latin typeface="Cambria Math" panose="02040503050406030204" pitchFamily="18" charset="0"/>
                            </a:rPr>
                            <m:t>2</m:t>
                          </m:r>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93101" y="1383433"/>
                <a:ext cx="10683611" cy="1846068"/>
              </a:xfrm>
              <a:blipFill>
                <a:blip r:embed="rId2"/>
                <a:stretch>
                  <a:fillRect/>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C1A6E8B8-172C-9AB7-D83B-6B15DE1A11BB}"/>
              </a:ext>
            </a:extLst>
          </p:cNvPr>
          <p:cNvGrpSpPr/>
          <p:nvPr/>
        </p:nvGrpSpPr>
        <p:grpSpPr>
          <a:xfrm>
            <a:off x="2435016" y="3628500"/>
            <a:ext cx="5168290" cy="2872184"/>
            <a:chOff x="4540211" y="3756797"/>
            <a:chExt cx="5168290" cy="2872184"/>
          </a:xfrm>
        </p:grpSpPr>
        <p:grpSp>
          <p:nvGrpSpPr>
            <p:cNvPr id="4" name="Group 3">
              <a:extLst>
                <a:ext uri="{FF2B5EF4-FFF2-40B4-BE49-F238E27FC236}">
                  <a16:creationId xmlns:a16="http://schemas.microsoft.com/office/drawing/2014/main" id="{34A4DA1B-89AF-C631-30D4-A706C7CF9EC2}"/>
                </a:ext>
              </a:extLst>
            </p:cNvPr>
            <p:cNvGrpSpPr/>
            <p:nvPr/>
          </p:nvGrpSpPr>
          <p:grpSpPr>
            <a:xfrm>
              <a:off x="6561094" y="4836296"/>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6"/>
                    <a:stretch>
                      <a:fillRect l="-2279"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B7744F-1B95-43B0-24D2-2B3103471B79}"/>
                    </a:ext>
                  </a:extLst>
                </p:cNvPr>
                <p:cNvSpPr txBox="1"/>
                <p:nvPr/>
              </p:nvSpPr>
              <p:spPr>
                <a:xfrm>
                  <a:off x="6510591" y="3756797"/>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xmlns="">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6510591" y="3756797"/>
                  <a:ext cx="1376684" cy="861774"/>
                </a:xfrm>
                <a:prstGeom prst="rect">
                  <a:avLst/>
                </a:prstGeom>
                <a:blipFill>
                  <a:blip r:embed="rId8"/>
                  <a:stretch>
                    <a:fillRect l="-3982" r="-2212" b="-9859"/>
                  </a:stretch>
                </a:blipFill>
              </p:spPr>
              <p:txBody>
                <a:bodyPr/>
                <a:lstStyle/>
                <a:p>
                  <a:r>
                    <a:rPr lang="es-CO">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6913827" y="4655355"/>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7554087" y="4503910"/>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5208177" y="5198165"/>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𝑍</m:t>
                            </m:r>
                          </m:e>
                          <m:sub>
                            <m:r>
                              <a:rPr lang="en-US" sz="3200" b="0" i="1" dirty="0" smtClean="0">
                                <a:latin typeface="Cambria Math" panose="02040503050406030204" pitchFamily="18" charset="0"/>
                              </a:rPr>
                              <m:t>2</m:t>
                            </m:r>
                          </m:sub>
                        </m:sSub>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5208177" y="5198165"/>
                  <a:ext cx="805221" cy="584775"/>
                </a:xfrm>
                <a:prstGeom prst="rect">
                  <a:avLst/>
                </a:prstGeom>
                <a:blipFill>
                  <a:blip r:embed="rId9"/>
                  <a:stretch>
                    <a:fillRect/>
                  </a:stretch>
                </a:blipFill>
              </p:spPr>
              <p:txBody>
                <a:bodyPr/>
                <a:lstStyle/>
                <a:p>
                  <a:r>
                    <a:rPr lang="es-CO">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rot="1273086">
              <a:off x="5851927" y="4753929"/>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4540211" y="5905505"/>
              <a:ext cx="1795444" cy="369332"/>
            </a:xfrm>
            <a:prstGeom prst="rect">
              <a:avLst/>
            </a:prstGeom>
            <a:noFill/>
          </p:spPr>
          <p:txBody>
            <a:bodyPr wrap="square">
              <a:spAutoFit/>
            </a:bodyPr>
            <a:lstStyle/>
            <a:p>
              <a:r>
                <a:rPr lang="es-CO" dirty="0"/>
                <a:t>Los instrumentos</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2AF58B-EC67-E764-7964-D68F93FA92D7}"/>
                    </a:ext>
                  </a:extLst>
                </p:cNvPr>
                <p:cNvSpPr txBox="1"/>
                <p:nvPr/>
              </p:nvSpPr>
              <p:spPr>
                <a:xfrm>
                  <a:off x="5155014" y="4301974"/>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𝑍</m:t>
                            </m:r>
                          </m:e>
                          <m:sub>
                            <m:r>
                              <a:rPr lang="en-US" sz="3200" b="0" i="1" dirty="0" smtClean="0">
                                <a:latin typeface="Cambria Math" panose="02040503050406030204" pitchFamily="18" charset="0"/>
                              </a:rPr>
                              <m:t>1</m:t>
                            </m:r>
                          </m:sub>
                        </m:sSub>
                      </m:oMath>
                    </m:oMathPara>
                  </a14:m>
                  <a:endParaRPr lang="es-CO" sz="3200" dirty="0"/>
                </a:p>
              </p:txBody>
            </p:sp>
          </mc:Choice>
          <mc:Fallback xmlns="">
            <p:sp>
              <p:nvSpPr>
                <p:cNvPr id="16" name="TextBox 15">
                  <a:extLst>
                    <a:ext uri="{FF2B5EF4-FFF2-40B4-BE49-F238E27FC236}">
                      <a16:creationId xmlns:a16="http://schemas.microsoft.com/office/drawing/2014/main" id="{372AF58B-EC67-E764-7964-D68F93FA92D7}"/>
                    </a:ext>
                  </a:extLst>
                </p:cNvPr>
                <p:cNvSpPr txBox="1">
                  <a:spLocks noRot="1" noChangeAspect="1" noMove="1" noResize="1" noEditPoints="1" noAdjustHandles="1" noChangeArrowheads="1" noChangeShapeType="1" noTextEdit="1"/>
                </p:cNvSpPr>
                <p:nvPr/>
              </p:nvSpPr>
              <p:spPr>
                <a:xfrm>
                  <a:off x="5155014" y="4301974"/>
                  <a:ext cx="805221" cy="584775"/>
                </a:xfrm>
                <a:prstGeom prst="rect">
                  <a:avLst/>
                </a:prstGeom>
                <a:blipFill>
                  <a:blip r:embed="rId10"/>
                  <a:stretch>
                    <a:fillRect/>
                  </a:stretch>
                </a:blipFill>
              </p:spPr>
              <p:txBody>
                <a:bodyPr/>
                <a:lstStyle/>
                <a:p>
                  <a:r>
                    <a:rPr lang="es-CO">
                      <a:noFill/>
                    </a:rPr>
                    <a:t> </a:t>
                  </a:r>
                </a:p>
              </p:txBody>
            </p:sp>
          </mc:Fallback>
        </mc:AlternateContent>
        <p:sp>
          <p:nvSpPr>
            <p:cNvPr id="20" name="Arrow: Right 19">
              <a:extLst>
                <a:ext uri="{FF2B5EF4-FFF2-40B4-BE49-F238E27FC236}">
                  <a16:creationId xmlns:a16="http://schemas.microsoft.com/office/drawing/2014/main" id="{907AE98A-C78A-9A16-44C0-B6E9D3CF9643}"/>
                </a:ext>
              </a:extLst>
            </p:cNvPr>
            <p:cNvSpPr/>
            <p:nvPr/>
          </p:nvSpPr>
          <p:spPr>
            <a:xfrm rot="20781893">
              <a:off x="5808886" y="5345918"/>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2402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00793" y="271663"/>
            <a:ext cx="9041696" cy="444500"/>
          </a:xfrm>
        </p:spPr>
        <p:txBody>
          <a:bodyPr/>
          <a:lstStyle/>
          <a:p>
            <a:r>
              <a:rPr lang="es-CO" dirty="0"/>
              <a:t>Los MC2E con más de 1 Instrumento y más de una variable endógena </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13405" y="1264467"/>
                <a:ext cx="10683611" cy="1656184"/>
              </a:xfrm>
            </p:spPr>
            <p:txBody>
              <a:bodyPr/>
              <a:lstStyle/>
              <a:p>
                <a:pPr>
                  <a:spcAft>
                    <a:spcPts val="1200"/>
                  </a:spcAft>
                </a:pPr>
                <a:r>
                  <a:rPr lang="es-CO" sz="2400" dirty="0">
                    <a:latin typeface="Times New Roman" panose="02020603050405020304" pitchFamily="18" charset="0"/>
                    <a:cs typeface="Times New Roman" panose="02020603050405020304" pitchFamily="18" charset="0"/>
                  </a:rPr>
                  <a:t>Por ejemplo, con 2 instrumentos y 2 variables endógenas:</a:t>
                </a:r>
              </a:p>
              <a:p>
                <a:pPr>
                  <a:spcAft>
                    <a:spcPts val="1200"/>
                  </a:spcAft>
                </a:pPr>
                <a:r>
                  <a:rPr lang="es-CO" sz="2400" dirty="0">
                    <a:latin typeface="Times New Roman" panose="02020603050405020304" pitchFamily="18" charset="0"/>
                    <a:cs typeface="Times New Roman" panose="02020603050405020304" pitchFamily="18" charset="0"/>
                  </a:rPr>
                  <a:t>La </a:t>
                </a:r>
                <a:r>
                  <a:rPr lang="es-CO" sz="2400" u="sng" dirty="0">
                    <a:latin typeface="Times New Roman" panose="02020603050405020304" pitchFamily="18" charset="0"/>
                    <a:cs typeface="Times New Roman" panose="02020603050405020304" pitchFamily="18" charset="0"/>
                  </a:rPr>
                  <a:t>primera etapa</a:t>
                </a:r>
                <a:r>
                  <a:rPr lang="es-CO" sz="2400" dirty="0">
                    <a:latin typeface="Times New Roman" panose="02020603050405020304" pitchFamily="18" charset="0"/>
                    <a:cs typeface="Times New Roman" panose="02020603050405020304" pitchFamily="18" charset="0"/>
                  </a:rPr>
                  <a:t>:</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2</m:t>
                          </m:r>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3</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r>
                            <a:rPr lang="en-US" sz="2400" b="0" i="1" smtClean="0">
                              <a:latin typeface="Cambria Math" panose="02040503050406030204" pitchFamily="18" charset="0"/>
                            </a:rPr>
                            <m:t> </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𝛿</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b="0" i="1" smtClean="0">
                              <a:latin typeface="Cambria Math" panose="02040503050406030204" pitchFamily="18" charset="0"/>
                            </a:rPr>
                            <m:t>2</m:t>
                          </m:r>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𝛿</m:t>
                          </m:r>
                        </m:e>
                        <m:sub>
                          <m:r>
                            <a:rPr lang="en-US" sz="2400" b="0" i="1"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3</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a:p>
                <a:pPr>
                  <a:spcAft>
                    <a:spcPts val="1200"/>
                  </a:spcAft>
                </a:pPr>
                <a:r>
                  <a:rPr lang="es-CO" sz="2400" dirty="0">
                    <a:latin typeface="Times New Roman" panose="02020603050405020304" pitchFamily="18" charset="0"/>
                    <a:cs typeface="Times New Roman" panose="02020603050405020304" pitchFamily="18" charset="0"/>
                  </a:rPr>
                  <a:t>Permite obtener las predicciones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s-E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2</m:t>
                        </m:r>
                        <m:r>
                          <a:rPr lang="es-ES" sz="2400" i="1">
                            <a:latin typeface="Cambria Math" panose="02040503050406030204" pitchFamily="18" charset="0"/>
                          </a:rPr>
                          <m:t>𝑖</m:t>
                        </m:r>
                      </m:sub>
                    </m:sSub>
                    <m:r>
                      <a:rPr lang="es-ES" sz="2400" i="1">
                        <a:latin typeface="Cambria Math" panose="02040503050406030204" pitchFamily="18" charset="0"/>
                      </a:rPr>
                      <m:t> </m:t>
                    </m:r>
                  </m:oMath>
                </a14:m>
                <a:r>
                  <a:rPr lang="es-CO" sz="2400" dirty="0">
                    <a:latin typeface="Times New Roman" panose="02020603050405020304" pitchFamily="18" charset="0"/>
                    <a:cs typeface="Times New Roman" panose="02020603050405020304" pitchFamily="18" charset="0"/>
                  </a:rPr>
                  <a:t>e insertarlo en la 2nda etapa:</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e>
                      </m:acc>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2</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b="0" i="1" smtClean="0">
                                  <a:latin typeface="Cambria Math" panose="02040503050406030204" pitchFamily="18" charset="0"/>
                                </a:rPr>
                                <m:t>2</m:t>
                              </m:r>
                              <m:r>
                                <a:rPr lang="en-US" sz="2400" i="1">
                                  <a:latin typeface="Cambria Math" panose="02040503050406030204" pitchFamily="18" charset="0"/>
                                </a:rPr>
                                <m:t>𝑖</m:t>
                              </m:r>
                            </m:sub>
                          </m:sSub>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3</m:t>
                          </m:r>
                        </m:sub>
                      </m:s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b="0" i="1" smtClean="0">
                              <a:latin typeface="Cambria Math" panose="02040503050406030204" pitchFamily="18" charset="0"/>
                            </a:rPr>
                            <m:t>3</m:t>
                          </m:r>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13405" y="1264467"/>
                <a:ext cx="10683611" cy="1656184"/>
              </a:xfrm>
              <a:blipFill>
                <a:blip r:embed="rId2"/>
                <a:stretch>
                  <a:fillRect/>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127F5D1-D824-5508-A0C4-3E588AEF9B75}"/>
              </a:ext>
            </a:extLst>
          </p:cNvPr>
          <p:cNvGrpSpPr/>
          <p:nvPr/>
        </p:nvGrpSpPr>
        <p:grpSpPr>
          <a:xfrm>
            <a:off x="3142732" y="3992813"/>
            <a:ext cx="5168290" cy="2783079"/>
            <a:chOff x="4540211" y="3845902"/>
            <a:chExt cx="5168290" cy="2783079"/>
          </a:xfrm>
        </p:grpSpPr>
        <p:grpSp>
          <p:nvGrpSpPr>
            <p:cNvPr id="4" name="Group 3">
              <a:extLst>
                <a:ext uri="{FF2B5EF4-FFF2-40B4-BE49-F238E27FC236}">
                  <a16:creationId xmlns:a16="http://schemas.microsoft.com/office/drawing/2014/main" id="{34A4DA1B-89AF-C631-30D4-A706C7CF9EC2}"/>
                </a:ext>
              </a:extLst>
            </p:cNvPr>
            <p:cNvGrpSpPr/>
            <p:nvPr/>
          </p:nvGrpSpPr>
          <p:grpSpPr>
            <a:xfrm>
              <a:off x="6561094" y="4830398"/>
              <a:ext cx="3147407" cy="1798583"/>
              <a:chOff x="3714399" y="4481928"/>
              <a:chExt cx="3147407" cy="1798583"/>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4</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6"/>
                    <a:stretch>
                      <a:fillRect l="-2279"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3832548" y="4481928"/>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𝑋</m:t>
                            </m:r>
                          </m:e>
                          <m:sub>
                            <m:r>
                              <a:rPr lang="en-US" sz="3200" b="0" i="1" dirty="0" smtClean="0">
                                <a:latin typeface="Cambria Math" panose="02040503050406030204" pitchFamily="18" charset="0"/>
                              </a:rPr>
                              <m:t>2</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3832548" y="4481928"/>
                    <a:ext cx="805221" cy="584775"/>
                  </a:xfrm>
                  <a:prstGeom prst="rect">
                    <a:avLst/>
                  </a:prstGeom>
                  <a:blipFill>
                    <a:blip r:embed="rId7"/>
                    <a:stretch>
                      <a:fillRect r="-3106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B7744F-1B95-43B0-24D2-2B3103471B79}"/>
                    </a:ext>
                  </a:extLst>
                </p:cNvPr>
                <p:cNvSpPr txBox="1"/>
                <p:nvPr/>
              </p:nvSpPr>
              <p:spPr>
                <a:xfrm>
                  <a:off x="6561094" y="3845902"/>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br>
                    <a:rPr lang="es-CO" sz="3200" dirty="0"/>
                  </a:br>
                  <a:r>
                    <a:rPr lang="es-CO" dirty="0"/>
                    <a:t>(observable)</a:t>
                  </a:r>
                </a:p>
              </p:txBody>
            </p:sp>
          </mc:Choice>
          <mc:Fallback xmlns="">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6561094" y="3845902"/>
                  <a:ext cx="1376684" cy="861774"/>
                </a:xfrm>
                <a:prstGeom prst="rect">
                  <a:avLst/>
                </a:prstGeom>
                <a:blipFill>
                  <a:blip r:embed="rId8"/>
                  <a:stretch>
                    <a:fillRect l="-3540" r="-2655" b="-10638"/>
                  </a:stretch>
                </a:blipFill>
              </p:spPr>
              <p:txBody>
                <a:bodyPr/>
                <a:lstStyle/>
                <a:p>
                  <a:r>
                    <a:rPr lang="es-CO">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6913827" y="4655355"/>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7554087" y="4503910"/>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5208177" y="5198165"/>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𝑍</m:t>
                            </m:r>
                          </m:e>
                          <m:sub>
                            <m:r>
                              <a:rPr lang="en-US" sz="3200" b="0" i="1" dirty="0" smtClean="0">
                                <a:latin typeface="Cambria Math" panose="02040503050406030204" pitchFamily="18" charset="0"/>
                              </a:rPr>
                              <m:t>2</m:t>
                            </m:r>
                          </m:sub>
                        </m:sSub>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5208177" y="5198165"/>
                  <a:ext cx="805221" cy="584775"/>
                </a:xfrm>
                <a:prstGeom prst="rect">
                  <a:avLst/>
                </a:prstGeom>
                <a:blipFill>
                  <a:blip r:embed="rId9"/>
                  <a:stretch>
                    <a:fillRect/>
                  </a:stretch>
                </a:blipFill>
              </p:spPr>
              <p:txBody>
                <a:bodyPr/>
                <a:lstStyle/>
                <a:p>
                  <a:r>
                    <a:rPr lang="es-CO">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rot="1273086">
              <a:off x="5868671" y="4664535"/>
              <a:ext cx="809461"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4540211" y="5905505"/>
              <a:ext cx="1795444" cy="369332"/>
            </a:xfrm>
            <a:prstGeom prst="rect">
              <a:avLst/>
            </a:prstGeom>
            <a:noFill/>
          </p:spPr>
          <p:txBody>
            <a:bodyPr wrap="square">
              <a:spAutoFit/>
            </a:bodyPr>
            <a:lstStyle/>
            <a:p>
              <a:r>
                <a:rPr lang="es-CO" dirty="0"/>
                <a:t>Los instrumentos</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2AF58B-EC67-E764-7964-D68F93FA92D7}"/>
                    </a:ext>
                  </a:extLst>
                </p:cNvPr>
                <p:cNvSpPr txBox="1"/>
                <p:nvPr/>
              </p:nvSpPr>
              <p:spPr>
                <a:xfrm>
                  <a:off x="5155014" y="4301974"/>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𝑍</m:t>
                            </m:r>
                          </m:e>
                          <m:sub>
                            <m:r>
                              <a:rPr lang="en-US" sz="3200" b="0" i="1" dirty="0" smtClean="0">
                                <a:latin typeface="Cambria Math" panose="02040503050406030204" pitchFamily="18" charset="0"/>
                              </a:rPr>
                              <m:t>1</m:t>
                            </m:r>
                          </m:sub>
                        </m:sSub>
                      </m:oMath>
                    </m:oMathPara>
                  </a14:m>
                  <a:endParaRPr lang="es-CO" sz="3200" dirty="0"/>
                </a:p>
              </p:txBody>
            </p:sp>
          </mc:Choice>
          <mc:Fallback xmlns="">
            <p:sp>
              <p:nvSpPr>
                <p:cNvPr id="16" name="TextBox 15">
                  <a:extLst>
                    <a:ext uri="{FF2B5EF4-FFF2-40B4-BE49-F238E27FC236}">
                      <a16:creationId xmlns:a16="http://schemas.microsoft.com/office/drawing/2014/main" id="{372AF58B-EC67-E764-7964-D68F93FA92D7}"/>
                    </a:ext>
                  </a:extLst>
                </p:cNvPr>
                <p:cNvSpPr txBox="1">
                  <a:spLocks noRot="1" noChangeAspect="1" noMove="1" noResize="1" noEditPoints="1" noAdjustHandles="1" noChangeArrowheads="1" noChangeShapeType="1" noTextEdit="1"/>
                </p:cNvSpPr>
                <p:nvPr/>
              </p:nvSpPr>
              <p:spPr>
                <a:xfrm>
                  <a:off x="5155014" y="4301974"/>
                  <a:ext cx="805221" cy="584775"/>
                </a:xfrm>
                <a:prstGeom prst="rect">
                  <a:avLst/>
                </a:prstGeom>
                <a:blipFill>
                  <a:blip r:embed="rId10"/>
                  <a:stretch>
                    <a:fillRect/>
                  </a:stretch>
                </a:blipFill>
              </p:spPr>
              <p:txBody>
                <a:bodyPr/>
                <a:lstStyle/>
                <a:p>
                  <a:r>
                    <a:rPr lang="es-CO">
                      <a:noFill/>
                    </a:rPr>
                    <a:t> </a:t>
                  </a:r>
                </a:p>
              </p:txBody>
            </p:sp>
          </mc:Fallback>
        </mc:AlternateContent>
        <p:sp>
          <p:nvSpPr>
            <p:cNvPr id="20" name="Arrow: Right 19">
              <a:extLst>
                <a:ext uri="{FF2B5EF4-FFF2-40B4-BE49-F238E27FC236}">
                  <a16:creationId xmlns:a16="http://schemas.microsoft.com/office/drawing/2014/main" id="{907AE98A-C78A-9A16-44C0-B6E9D3CF9643}"/>
                </a:ext>
              </a:extLst>
            </p:cNvPr>
            <p:cNvSpPr/>
            <p:nvPr/>
          </p:nvSpPr>
          <p:spPr>
            <a:xfrm rot="20781893">
              <a:off x="5815046" y="5397435"/>
              <a:ext cx="866390"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Marcador de texto 2">
            <a:extLst>
              <a:ext uri="{FF2B5EF4-FFF2-40B4-BE49-F238E27FC236}">
                <a16:creationId xmlns:a16="http://schemas.microsoft.com/office/drawing/2014/main" id="{777AAF42-D0B0-2E0C-7812-E2491802E5CD}"/>
              </a:ext>
            </a:extLst>
          </p:cNvPr>
          <p:cNvSpPr txBox="1">
            <a:spLocks/>
          </p:cNvSpPr>
          <p:nvPr/>
        </p:nvSpPr>
        <p:spPr>
          <a:xfrm>
            <a:off x="45581" y="4263811"/>
            <a:ext cx="3643181" cy="1656184"/>
          </a:xfrm>
        </p:spPr>
        <p:txBody>
          <a:bodyPr>
            <a:noAutofit/>
          </a:bodyPr>
          <a:lstStyle>
            <a:lvl1pPr marL="285750" indent="-285750" algn="l" defTabSz="914400" rtl="0" eaLnBrk="1" latinLnBrk="0" hangingPunct="1">
              <a:lnSpc>
                <a:spcPts val="2000"/>
              </a:lnSpc>
              <a:spcBef>
                <a:spcPts val="1000"/>
              </a:spcBef>
              <a:buSzPct val="150000"/>
              <a:buFontTx/>
              <a:buBlip>
                <a:blip r:embed="rId11"/>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s-CO" sz="2400" dirty="0">
                <a:latin typeface="Times New Roman" panose="02020603050405020304" pitchFamily="18" charset="0"/>
                <a:cs typeface="Times New Roman" panose="02020603050405020304" pitchFamily="18" charset="0"/>
              </a:rPr>
              <a:t>Debe regresar cada variable endógena sobre todos los instrumentos y controles.</a:t>
            </a:r>
          </a:p>
        </p:txBody>
      </p:sp>
    </p:spTree>
    <p:extLst>
      <p:ext uri="{BB962C8B-B14F-4D97-AF65-F5344CB8AC3E}">
        <p14:creationId xmlns:p14="http://schemas.microsoft.com/office/powerpoint/2010/main" val="407209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4294967295"/>
          </p:nvPr>
        </p:nvSpPr>
        <p:spPr>
          <a:xfrm>
            <a:off x="3676650" y="582613"/>
            <a:ext cx="8515350" cy="444500"/>
          </a:xfrm>
        </p:spPr>
        <p:txBody>
          <a:bodyPr/>
          <a:lstStyle/>
          <a:p>
            <a:r>
              <a:rPr lang="es-CO" dirty="0"/>
              <a:t>V</a:t>
            </a:r>
          </a:p>
        </p:txBody>
      </p:sp>
      <p:pic>
        <p:nvPicPr>
          <p:cNvPr id="6" name="Picture 5">
            <a:extLst>
              <a:ext uri="{FF2B5EF4-FFF2-40B4-BE49-F238E27FC236}">
                <a16:creationId xmlns:a16="http://schemas.microsoft.com/office/drawing/2014/main" id="{56009F12-0808-C32A-AAB9-B8E9ABD6948F}"/>
              </a:ext>
            </a:extLst>
          </p:cNvPr>
          <p:cNvPicPr>
            <a:picLocks noChangeAspect="1"/>
          </p:cNvPicPr>
          <p:nvPr/>
        </p:nvPicPr>
        <p:blipFill>
          <a:blip r:embed="rId2"/>
          <a:stretch>
            <a:fillRect/>
          </a:stretch>
        </p:blipFill>
        <p:spPr>
          <a:xfrm>
            <a:off x="-54458" y="0"/>
            <a:ext cx="10985456" cy="6860748"/>
          </a:xfrm>
          <a:prstGeom prst="rect">
            <a:avLst/>
          </a:prstGeom>
        </p:spPr>
      </p:pic>
      <p:sp>
        <p:nvSpPr>
          <p:cNvPr id="7" name="TextBox 6">
            <a:extLst>
              <a:ext uri="{FF2B5EF4-FFF2-40B4-BE49-F238E27FC236}">
                <a16:creationId xmlns:a16="http://schemas.microsoft.com/office/drawing/2014/main" id="{68277A3D-215F-521C-A5E4-E7A5EC41EDFC}"/>
              </a:ext>
            </a:extLst>
          </p:cNvPr>
          <p:cNvSpPr txBox="1"/>
          <p:nvPr/>
        </p:nvSpPr>
        <p:spPr>
          <a:xfrm>
            <a:off x="11004151" y="470263"/>
            <a:ext cx="1187849" cy="1015663"/>
          </a:xfrm>
          <a:prstGeom prst="rect">
            <a:avLst/>
          </a:prstGeom>
          <a:noFill/>
        </p:spPr>
        <p:txBody>
          <a:bodyPr wrap="square" rtlCol="0">
            <a:spAutoFit/>
          </a:bodyPr>
          <a:lstStyle/>
          <a:p>
            <a:pPr algn="ctr"/>
            <a:r>
              <a:rPr lang="en-US" sz="2000" b="1" dirty="0" err="1"/>
              <a:t>Examinar</a:t>
            </a:r>
            <a:r>
              <a:rPr lang="en-US" sz="2000" b="1" dirty="0"/>
              <a:t> </a:t>
            </a:r>
            <a:r>
              <a:rPr lang="en-US" sz="2000" b="1" dirty="0" err="1"/>
              <a:t>los</a:t>
            </a:r>
            <a:r>
              <a:rPr lang="en-US" sz="2000" b="1" dirty="0"/>
              <a:t> Canales</a:t>
            </a:r>
          </a:p>
        </p:txBody>
      </p:sp>
      <p:cxnSp>
        <p:nvCxnSpPr>
          <p:cNvPr id="4" name="Straight Connector 3">
            <a:extLst>
              <a:ext uri="{FF2B5EF4-FFF2-40B4-BE49-F238E27FC236}">
                <a16:creationId xmlns:a16="http://schemas.microsoft.com/office/drawing/2014/main" id="{77C6BD1D-DED5-23F2-E90C-CE0C776766DF}"/>
              </a:ext>
            </a:extLst>
          </p:cNvPr>
          <p:cNvCxnSpPr/>
          <p:nvPr/>
        </p:nvCxnSpPr>
        <p:spPr>
          <a:xfrm>
            <a:off x="10144664" y="4063042"/>
            <a:ext cx="6728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60E9D1C-317E-0A3B-9E8E-7CE0041A04B7}"/>
              </a:ext>
            </a:extLst>
          </p:cNvPr>
          <p:cNvCxnSpPr/>
          <p:nvPr/>
        </p:nvCxnSpPr>
        <p:spPr>
          <a:xfrm>
            <a:off x="1377351" y="4068793"/>
            <a:ext cx="6728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403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40125" y="364615"/>
            <a:ext cx="8516202" cy="444500"/>
          </a:xfrm>
        </p:spPr>
        <p:txBody>
          <a:bodyPr/>
          <a:lstStyle/>
          <a:p>
            <a:r>
              <a:rPr lang="es-CO" dirty="0"/>
              <a:t>El problema inicial: la Endogeneidad (1)</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93101" y="1383433"/>
                <a:ext cx="10683611" cy="1656184"/>
              </a:xfrm>
            </p:spPr>
            <p:txBody>
              <a:bodyPr/>
              <a:lstStyle/>
              <a:p>
                <a:pPr algn="just">
                  <a:spcAft>
                    <a:spcPts val="1200"/>
                  </a:spcAft>
                </a:pPr>
                <a:r>
                  <a:rPr lang="es-CO" sz="2400" dirty="0">
                    <a:latin typeface="Times New Roman" panose="02020603050405020304" pitchFamily="18" charset="0"/>
                    <a:cs typeface="Times New Roman" panose="02020603050405020304" pitchFamily="18" charset="0"/>
                  </a:rPr>
                  <a:t>Suponemos que nos interesa el efecto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sobre </a:t>
                </a:r>
                <a14:m>
                  <m:oMath xmlns:m="http://schemas.openxmlformats.org/officeDocument/2006/math">
                    <m:r>
                      <a:rPr lang="en-US" sz="2400" b="0" i="1" smtClean="0">
                        <a:latin typeface="Cambria Math" panose="02040503050406030204" pitchFamily="18" charset="0"/>
                      </a:rPr>
                      <m:t>𝑌</m:t>
                    </m:r>
                  </m:oMath>
                </a14:m>
                <a:r>
                  <a:rPr lang="es-CO" sz="2400" dirty="0">
                    <a:latin typeface="Times New Roman" panose="02020603050405020304" pitchFamily="18" charset="0"/>
                    <a:cs typeface="Times New Roman" panose="02020603050405020304" pitchFamily="18" charset="0"/>
                  </a:rPr>
                  <a:t>, pero existen otras variables que afectan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r>
                      <a:rPr lang="en-US" sz="2400" i="1">
                        <a:latin typeface="Cambria Math" panose="02040503050406030204" pitchFamily="18" charset="0"/>
                      </a:rPr>
                      <m:t>𝑌</m:t>
                    </m:r>
                  </m:oMath>
                </a14:m>
                <a:r>
                  <a:rPr lang="es-CO" sz="2400" dirty="0">
                    <a:latin typeface="Times New Roman" panose="02020603050405020304" pitchFamily="18" charset="0"/>
                    <a:cs typeface="Times New Roman" panose="02020603050405020304" pitchFamily="18" charset="0"/>
                  </a:rPr>
                  <a:t> simultaneamente. </a:t>
                </a:r>
              </a:p>
              <a:p>
                <a:pPr algn="just">
                  <a:spcAft>
                    <a:spcPts val="12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oMath>
                </a14:m>
                <a:r>
                  <a:rPr lang="es-CO" sz="2400" dirty="0">
                    <a:latin typeface="Times New Roman" panose="02020603050405020304" pitchFamily="18" charset="0"/>
                    <a:cs typeface="Times New Roman" panose="02020603050405020304" pitchFamily="18" charset="0"/>
                  </a:rPr>
                  <a:t> es observable, entonces se puede controlar por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oMath>
                </a14:m>
                <a:r>
                  <a:rPr lang="es-CO" sz="2400" dirty="0">
                    <a:latin typeface="Times New Roman" panose="02020603050405020304" pitchFamily="18" charset="0"/>
                    <a:cs typeface="Times New Roman" panose="02020603050405020304" pitchFamily="18" charset="0"/>
                  </a:rPr>
                  <a:t>, pero si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3</m:t>
                        </m:r>
                      </m:sub>
                    </m:sSub>
                  </m:oMath>
                </a14:m>
                <a:r>
                  <a:rPr lang="es-CO" sz="2400" dirty="0">
                    <a:latin typeface="Times New Roman" panose="02020603050405020304" pitchFamily="18" charset="0"/>
                    <a:cs typeface="Times New Roman" panose="02020603050405020304" pitchFamily="18" charset="0"/>
                  </a:rPr>
                  <a:t> no es observable entonces es una </a:t>
                </a:r>
                <a:r>
                  <a:rPr lang="es-CO" sz="2400" u="sng" dirty="0">
                    <a:latin typeface="Times New Roman" panose="02020603050405020304" pitchFamily="18" charset="0"/>
                    <a:cs typeface="Times New Roman" panose="02020603050405020304" pitchFamily="18" charset="0"/>
                  </a:rPr>
                  <a:t>variable omitida </a:t>
                </a:r>
                <a:r>
                  <a:rPr lang="es-CO" sz="2400" dirty="0">
                    <a:latin typeface="Times New Roman" panose="02020603050405020304" pitchFamily="18" charset="0"/>
                    <a:cs typeface="Times New Roman" panose="02020603050405020304" pitchFamily="18" charset="0"/>
                  </a:rPr>
                  <a:t>y se </a:t>
                </a:r>
                <a:r>
                  <a:rPr lang="es-CO" sz="2400" u="sng" dirty="0">
                    <a:latin typeface="Times New Roman" panose="02020603050405020304" pitchFamily="18" charset="0"/>
                    <a:cs typeface="Times New Roman" panose="02020603050405020304" pitchFamily="18" charset="0"/>
                  </a:rPr>
                  <a:t>mantiene un sesgo</a:t>
                </a:r>
                <a:r>
                  <a:rPr lang="es-CO" sz="2400" dirty="0">
                    <a:latin typeface="Times New Roman" panose="02020603050405020304" pitchFamily="18" charset="0"/>
                    <a:cs typeface="Times New Roman" panose="02020603050405020304" pitchFamily="18" charset="0"/>
                  </a:rPr>
                  <a:t>.</a:t>
                </a: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93101" y="1383433"/>
                <a:ext cx="10683611" cy="1656184"/>
              </a:xfrm>
              <a:blipFill>
                <a:blip r:embed="rId2"/>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4A4DA1B-89AF-C631-30D4-A706C7CF9EC2}"/>
              </a:ext>
            </a:extLst>
          </p:cNvPr>
          <p:cNvGrpSpPr/>
          <p:nvPr/>
        </p:nvGrpSpPr>
        <p:grpSpPr>
          <a:xfrm>
            <a:off x="4251137" y="4119116"/>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4"/>
                  <a:stretch>
                    <a:fillRect l="-2571"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2239"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2239" y="4487826"/>
                  <a:ext cx="805221" cy="58477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B7744F-1B95-43B0-24D2-2B3103471B79}"/>
                  </a:ext>
                </a:extLst>
              </p:cNvPr>
              <p:cNvSpPr txBox="1"/>
              <p:nvPr/>
            </p:nvSpPr>
            <p:spPr>
              <a:xfrm>
                <a:off x="4200634" y="3039617"/>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xmlns="">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4200634" y="3039617"/>
                <a:ext cx="1376684" cy="861774"/>
              </a:xfrm>
              <a:prstGeom prst="rect">
                <a:avLst/>
              </a:prstGeom>
              <a:blipFill>
                <a:blip r:embed="rId6"/>
                <a:stretch>
                  <a:fillRect l="-3636" r="-909" b="-10145"/>
                </a:stretch>
              </a:blipFill>
            </p:spPr>
            <p:txBody>
              <a:bodyPr/>
              <a:lstStyle/>
              <a:p>
                <a:r>
                  <a:rPr lang="es-CO">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4603870" y="3938175"/>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5244130" y="3786730"/>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55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48389" y="360913"/>
            <a:ext cx="8516202" cy="444500"/>
          </a:xfrm>
        </p:spPr>
        <p:txBody>
          <a:bodyPr/>
          <a:lstStyle/>
          <a:p>
            <a:r>
              <a:rPr lang="es-CO" i="1" dirty="0" err="1"/>
              <a:t>Checklist</a:t>
            </a:r>
            <a:r>
              <a:rPr lang="es-CO" dirty="0"/>
              <a:t> para su Articulo</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79647" y="1328286"/>
                <a:ext cx="10511676" cy="4946551"/>
              </a:xfrm>
            </p:spPr>
            <p:txBody>
              <a:bodyPr/>
              <a:lstStyle/>
              <a:p>
                <a:pPr marL="457200" indent="-457200">
                  <a:spcBef>
                    <a:spcPts val="1200"/>
                  </a:spcBef>
                  <a:spcAft>
                    <a:spcPts val="1200"/>
                  </a:spcAft>
                  <a:buFont typeface="+mj-lt"/>
                  <a:buAutoNum type="arabicParenR"/>
                </a:pPr>
                <a:r>
                  <a:rPr lang="es-CO" sz="2400" dirty="0">
                    <a:latin typeface="Times New Roman" panose="02020603050405020304" pitchFamily="18" charset="0"/>
                    <a:cs typeface="Times New Roman" panose="02020603050405020304" pitchFamily="18" charset="0"/>
                  </a:rPr>
                  <a:t>Aclarar </a:t>
                </a:r>
                <a:r>
                  <a:rPr lang="es-CO" sz="2400" u="sng" dirty="0">
                    <a:latin typeface="Times New Roman" panose="02020603050405020304" pitchFamily="18" charset="0"/>
                    <a:cs typeface="Times New Roman" panose="02020603050405020304" pitchFamily="18" charset="0"/>
                  </a:rPr>
                  <a:t>cuál es el problema de endogeneidad inicial</a:t>
                </a:r>
                <a:r>
                  <a:rPr lang="es-CO" sz="2400" dirty="0">
                    <a:latin typeface="Times New Roman" panose="02020603050405020304" pitchFamily="18" charset="0"/>
                    <a:cs typeface="Times New Roman" panose="02020603050405020304" pitchFamily="18" charset="0"/>
                  </a:rPr>
                  <a:t> que quiere resolver</a:t>
                </a:r>
              </a:p>
              <a:p>
                <a:pPr marL="457200" indent="-457200">
                  <a:spcBef>
                    <a:spcPts val="1200"/>
                  </a:spcBef>
                  <a:spcAft>
                    <a:spcPts val="1200"/>
                  </a:spcAft>
                  <a:buFont typeface="+mj-lt"/>
                  <a:buAutoNum type="arabicParenR"/>
                </a:pPr>
                <a:r>
                  <a:rPr lang="es-CO" sz="2400" u="sng" dirty="0">
                    <a:latin typeface="Times New Roman" panose="02020603050405020304" pitchFamily="18" charset="0"/>
                    <a:cs typeface="Times New Roman" panose="02020603050405020304" pitchFamily="18" charset="0"/>
                  </a:rPr>
                  <a:t>Mostrar la primera etapa </a:t>
                </a:r>
                <a:r>
                  <a:rPr lang="es-CO" sz="2400" dirty="0">
                    <a:latin typeface="Times New Roman" panose="02020603050405020304" pitchFamily="18" charset="0"/>
                    <a:cs typeface="Times New Roman" panose="02020603050405020304" pitchFamily="18" charset="0"/>
                  </a:rPr>
                  <a:t>y evaluar si cumple con la condición de relevancia</a:t>
                </a:r>
              </a:p>
              <a:p>
                <a:pPr marL="457200" indent="-457200">
                  <a:spcBef>
                    <a:spcPts val="1200"/>
                  </a:spcBef>
                  <a:spcAft>
                    <a:spcPts val="1200"/>
                  </a:spcAft>
                  <a:buFont typeface="+mj-lt"/>
                  <a:buAutoNum type="arabicParenR"/>
                </a:pPr>
                <a:r>
                  <a:rPr lang="es-CO" sz="2400" dirty="0">
                    <a:latin typeface="Times New Roman" panose="02020603050405020304" pitchFamily="18" charset="0"/>
                    <a:cs typeface="Times New Roman" panose="02020603050405020304" pitchFamily="18" charset="0"/>
                  </a:rPr>
                  <a:t>Discutir si el instrumento </a:t>
                </a:r>
                <a:r>
                  <a:rPr lang="es-CO" sz="2400" u="sng" dirty="0">
                    <a:latin typeface="Times New Roman" panose="02020603050405020304" pitchFamily="18" charset="0"/>
                    <a:cs typeface="Times New Roman" panose="02020603050405020304" pitchFamily="18" charset="0"/>
                  </a:rPr>
                  <a:t>realmente cumple con la cláusula de exclusión </a:t>
                </a:r>
                <a:r>
                  <a:rPr lang="es-CO" sz="2400" dirty="0">
                    <a:latin typeface="Times New Roman" panose="02020603050405020304" pitchFamily="18" charset="0"/>
                    <a:cs typeface="Times New Roman" panose="02020603050405020304" pitchFamily="18" charset="0"/>
                  </a:rPr>
                  <a:t>(e independencia):</a:t>
                </a:r>
                <a:br>
                  <a:rPr lang="es-CO" sz="2400" dirty="0">
                    <a:latin typeface="Times New Roman" panose="02020603050405020304" pitchFamily="18" charset="0"/>
                    <a:cs typeface="Times New Roman" panose="02020603050405020304" pitchFamily="18" charset="0"/>
                  </a:rPr>
                </a:br>
                <a:r>
                  <a:rPr lang="es-CO" sz="2400" u="sng" dirty="0">
                    <a:latin typeface="Times New Roman" panose="02020603050405020304" pitchFamily="18" charset="0"/>
                    <a:cs typeface="Times New Roman" panose="02020603050405020304" pitchFamily="18" charset="0"/>
                  </a:rPr>
                  <a:t>No </a:t>
                </a:r>
                <a14:m>
                  <m:oMath xmlns:m="http://schemas.openxmlformats.org/officeDocument/2006/math">
                    <m:r>
                      <a:rPr lang="en-US" sz="2400" b="0" i="1" u="sng" smtClean="0">
                        <a:latin typeface="Cambria Math" panose="02040503050406030204" pitchFamily="18" charset="0"/>
                        <a:cs typeface="Times New Roman" panose="02020603050405020304" pitchFamily="18" charset="0"/>
                      </a:rPr>
                      <m:t>→ </m:t>
                    </m:r>
                  </m:oMath>
                </a14:m>
                <a:r>
                  <a:rPr lang="es-CO" sz="2400" u="sng" dirty="0">
                    <a:latin typeface="Times New Roman" panose="02020603050405020304" pitchFamily="18" charset="0"/>
                    <a:cs typeface="Times New Roman" panose="02020603050405020304" pitchFamily="18" charset="0"/>
                  </a:rPr>
                  <a:t> cambiar de instrumento o de metodología</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Si &gt;&gt; debe explicar por qué cumple (y en que caso podría no cumplir)</a:t>
                </a:r>
              </a:p>
              <a:p>
                <a:pPr marL="457200" indent="-457200">
                  <a:spcBef>
                    <a:spcPts val="1200"/>
                  </a:spcBef>
                  <a:spcAft>
                    <a:spcPts val="1200"/>
                  </a:spcAft>
                  <a:buFont typeface="+mj-lt"/>
                  <a:buAutoNum type="arabicParenR"/>
                </a:pPr>
                <a:r>
                  <a:rPr lang="es-CO" sz="2400" dirty="0">
                    <a:latin typeface="Times New Roman" panose="02020603050405020304" pitchFamily="18" charset="0"/>
                    <a:cs typeface="Times New Roman" panose="02020603050405020304" pitchFamily="18" charset="0"/>
                  </a:rPr>
                  <a:t>Si se puede (y si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es binaria), </a:t>
                </a:r>
                <a:r>
                  <a:rPr lang="es-CO" sz="2400" u="sng" dirty="0">
                    <a:latin typeface="Times New Roman" panose="02020603050405020304" pitchFamily="18" charset="0"/>
                    <a:cs typeface="Times New Roman" panose="02020603050405020304" pitchFamily="18" charset="0"/>
                  </a:rPr>
                  <a:t>demuestre la independencia comparando las características iniciales de los </a:t>
                </a:r>
                <a14:m>
                  <m:oMath xmlns:m="http://schemas.openxmlformats.org/officeDocument/2006/math">
                    <m:sSub>
                      <m:sSubPr>
                        <m:ctrlPr>
                          <a:rPr lang="en-US" sz="2400" i="1" u="sng">
                            <a:latin typeface="Cambria Math" panose="02040503050406030204" pitchFamily="18" charset="0"/>
                          </a:rPr>
                        </m:ctrlPr>
                      </m:sSubPr>
                      <m:e>
                        <m:r>
                          <a:rPr lang="en-US" sz="2400" i="1" u="sng">
                            <a:latin typeface="Cambria Math" panose="02040503050406030204" pitchFamily="18" charset="0"/>
                          </a:rPr>
                          <m:t>𝑍</m:t>
                        </m:r>
                      </m:e>
                      <m:sub>
                        <m:r>
                          <a:rPr lang="en-US" sz="2400" i="1" u="sng">
                            <a:latin typeface="Cambria Math" panose="02040503050406030204" pitchFamily="18" charset="0"/>
                          </a:rPr>
                          <m:t>𝑖</m:t>
                        </m:r>
                      </m:sub>
                    </m:sSub>
                    <m:r>
                      <a:rPr lang="en-US" sz="2400" b="0" i="1" u="sng" smtClean="0">
                        <a:latin typeface="Cambria Math" panose="02040503050406030204" pitchFamily="18" charset="0"/>
                      </a:rPr>
                      <m:t>=0</m:t>
                    </m:r>
                  </m:oMath>
                </a14:m>
                <a:r>
                  <a:rPr lang="es-CO" sz="2400" u="sng" dirty="0">
                    <a:latin typeface="Times New Roman" panose="02020603050405020304" pitchFamily="18" charset="0"/>
                    <a:cs typeface="Times New Roman" panose="02020603050405020304" pitchFamily="18" charset="0"/>
                  </a:rPr>
                  <a:t> con los </a:t>
                </a:r>
                <a14:m>
                  <m:oMath xmlns:m="http://schemas.openxmlformats.org/officeDocument/2006/math">
                    <m:sSub>
                      <m:sSubPr>
                        <m:ctrlPr>
                          <a:rPr lang="en-US" sz="2400" i="1" u="sng">
                            <a:latin typeface="Cambria Math" panose="02040503050406030204" pitchFamily="18" charset="0"/>
                          </a:rPr>
                        </m:ctrlPr>
                      </m:sSubPr>
                      <m:e>
                        <m:r>
                          <a:rPr lang="en-US" sz="2400" i="1" u="sng">
                            <a:latin typeface="Cambria Math" panose="02040503050406030204" pitchFamily="18" charset="0"/>
                          </a:rPr>
                          <m:t>𝑍</m:t>
                        </m:r>
                      </m:e>
                      <m:sub>
                        <m:r>
                          <a:rPr lang="en-US" sz="2400" i="1" u="sng">
                            <a:latin typeface="Cambria Math" panose="02040503050406030204" pitchFamily="18" charset="0"/>
                          </a:rPr>
                          <m:t>𝑖</m:t>
                        </m:r>
                      </m:sub>
                    </m:sSub>
                    <m:r>
                      <a:rPr lang="en-US" sz="2400" b="0" i="1" u="sng" smtClean="0">
                        <a:latin typeface="Cambria Math" panose="02040503050406030204" pitchFamily="18" charset="0"/>
                      </a:rPr>
                      <m:t>=1</m:t>
                    </m:r>
                  </m:oMath>
                </a14:m>
                <a:r>
                  <a:rPr lang="es-CO" sz="2400" dirty="0">
                    <a:latin typeface="Times New Roman" panose="02020603050405020304" pitchFamily="18" charset="0"/>
                    <a:cs typeface="Times New Roman" panose="02020603050405020304" pitchFamily="18" charset="0"/>
                  </a:rPr>
                  <a:t>.</a:t>
                </a:r>
              </a:p>
              <a:p>
                <a:pPr marL="457200" indent="-457200">
                  <a:spcBef>
                    <a:spcPts val="1200"/>
                  </a:spcBef>
                  <a:spcAft>
                    <a:spcPts val="1200"/>
                  </a:spcAft>
                  <a:buFont typeface="+mj-lt"/>
                  <a:buAutoNum type="arabicParenR"/>
                </a:pPr>
                <a:r>
                  <a:rPr lang="es-CO" sz="2400" dirty="0">
                    <a:latin typeface="Times New Roman" panose="02020603050405020304" pitchFamily="18" charset="0"/>
                    <a:cs typeface="Times New Roman" panose="02020603050405020304" pitchFamily="18" charset="0"/>
                  </a:rPr>
                  <a:t>Discutir y examinar los </a:t>
                </a:r>
                <a:r>
                  <a:rPr lang="es-CO" sz="2400" u="sng" dirty="0">
                    <a:latin typeface="Times New Roman" panose="02020603050405020304" pitchFamily="18" charset="0"/>
                    <a:cs typeface="Times New Roman" panose="02020603050405020304" pitchFamily="18" charset="0"/>
                  </a:rPr>
                  <a:t>canales</a:t>
                </a:r>
                <a:r>
                  <a:rPr lang="es-CO" sz="2400" dirty="0">
                    <a:latin typeface="Times New Roman" panose="02020603050405020304" pitchFamily="18" charset="0"/>
                    <a:cs typeface="Times New Roman" panose="02020603050405020304" pitchFamily="18" charset="0"/>
                  </a:rPr>
                  <a:t> (remplazando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por cada canal)</a:t>
                </a:r>
              </a:p>
              <a:p>
                <a:pPr marL="457200" indent="-457200">
                  <a:spcBef>
                    <a:spcPts val="1200"/>
                  </a:spcBef>
                  <a:spcAft>
                    <a:spcPts val="1200"/>
                  </a:spcAft>
                  <a:buFont typeface="+mj-lt"/>
                  <a:buAutoNum type="arabicParenR"/>
                </a:pPr>
                <a:r>
                  <a:rPr lang="es-CO" sz="2400" dirty="0">
                    <a:latin typeface="Times New Roman" panose="02020603050405020304" pitchFamily="18" charset="0"/>
                    <a:cs typeface="Times New Roman" panose="02020603050405020304" pitchFamily="18" charset="0"/>
                  </a:rPr>
                  <a:t>Es bueno discutir cómo el </a:t>
                </a:r>
                <a:r>
                  <a:rPr lang="es-CO" sz="2400" u="sng" dirty="0">
                    <a:latin typeface="Times New Roman" panose="02020603050405020304" pitchFamily="18" charset="0"/>
                    <a:cs typeface="Times New Roman" panose="02020603050405020304" pitchFamily="18" charset="0"/>
                  </a:rPr>
                  <a:t>LATE puede diferir </a:t>
                </a:r>
                <a:r>
                  <a:rPr lang="es-CO" sz="2400" dirty="0">
                    <a:latin typeface="Times New Roman" panose="02020603050405020304" pitchFamily="18" charset="0"/>
                    <a:cs typeface="Times New Roman" panose="02020603050405020304" pitchFamily="18" charset="0"/>
                  </a:rPr>
                  <a:t>del efecto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en toda la población (validez externa) </a:t>
                </a:r>
              </a:p>
              <a:p>
                <a:pPr>
                  <a:spcBef>
                    <a:spcPts val="1200"/>
                  </a:spcBef>
                  <a:spcAft>
                    <a:spcPts val="1200"/>
                  </a:spcAft>
                </a:pPr>
                <a:endParaRPr lang="es-CO" sz="2400" dirty="0">
                  <a:latin typeface="Times New Roman" panose="02020603050405020304" pitchFamily="18" charset="0"/>
                  <a:cs typeface="Times New Roman" panose="02020603050405020304" pitchFamily="18" charset="0"/>
                </a:endParaRP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79647" y="1328286"/>
                <a:ext cx="10511676" cy="4946551"/>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4078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485EE-540F-F164-91A1-56416539C214}"/>
              </a:ext>
            </a:extLst>
          </p:cNvPr>
          <p:cNvSpPr>
            <a:spLocks noGrp="1"/>
          </p:cNvSpPr>
          <p:nvPr>
            <p:ph type="title"/>
          </p:nvPr>
        </p:nvSpPr>
        <p:spPr>
          <a:xfrm>
            <a:off x="3467100" y="2488819"/>
            <a:ext cx="5257800" cy="757130"/>
          </a:xfrm>
        </p:spPr>
        <p:txBody>
          <a:bodyPr/>
          <a:lstStyle/>
          <a:p>
            <a:r>
              <a:rPr lang="es-CO" sz="4800" dirty="0"/>
              <a:t>¡Gracias!</a:t>
            </a:r>
          </a:p>
        </p:txBody>
      </p:sp>
    </p:spTree>
    <p:extLst>
      <p:ext uri="{BB962C8B-B14F-4D97-AF65-F5344CB8AC3E}">
        <p14:creationId xmlns:p14="http://schemas.microsoft.com/office/powerpoint/2010/main" val="43518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40125" y="364615"/>
            <a:ext cx="8516202" cy="444500"/>
          </a:xfrm>
        </p:spPr>
        <p:txBody>
          <a:bodyPr/>
          <a:lstStyle/>
          <a:p>
            <a:r>
              <a:rPr lang="es-CO" dirty="0"/>
              <a:t>El problema inicial: la Endogeneidad (2)</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93101" y="1383433"/>
                <a:ext cx="10683611" cy="1656184"/>
              </a:xfrm>
            </p:spPr>
            <p:txBody>
              <a:bodyPr/>
              <a:lstStyle/>
              <a:p>
                <a:pPr algn="just">
                  <a:spcAft>
                    <a:spcPts val="1200"/>
                  </a:spcAft>
                </a:pPr>
                <a:r>
                  <a:rPr lang="es-CO" sz="2400" dirty="0">
                    <a:latin typeface="Times New Roman" panose="02020603050405020304" pitchFamily="18" charset="0"/>
                    <a:cs typeface="Times New Roman" panose="02020603050405020304" pitchFamily="18" charset="0"/>
                  </a:rPr>
                  <a:t>Suponemos que nos interesa el efecto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sobre </a:t>
                </a:r>
                <a14:m>
                  <m:oMath xmlns:m="http://schemas.openxmlformats.org/officeDocument/2006/math">
                    <m:r>
                      <a:rPr lang="en-US" sz="2400" b="0" i="1" smtClean="0">
                        <a:latin typeface="Cambria Math" panose="02040503050406030204" pitchFamily="18" charset="0"/>
                      </a:rPr>
                      <m:t>𝑌</m:t>
                    </m:r>
                  </m:oMath>
                </a14:m>
                <a:r>
                  <a:rPr lang="es-CO" sz="2400" dirty="0">
                    <a:latin typeface="Times New Roman" panose="02020603050405020304" pitchFamily="18" charset="0"/>
                    <a:cs typeface="Times New Roman" panose="02020603050405020304" pitchFamily="18" charset="0"/>
                  </a:rPr>
                  <a:t>, pero existen otras variables que afectan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y </a:t>
                </a:r>
                <a14:m>
                  <m:oMath xmlns:m="http://schemas.openxmlformats.org/officeDocument/2006/math">
                    <m:r>
                      <a:rPr lang="en-US" sz="2400" i="1">
                        <a:latin typeface="Cambria Math" panose="02040503050406030204" pitchFamily="18" charset="0"/>
                      </a:rPr>
                      <m:t>𝑌</m:t>
                    </m:r>
                  </m:oMath>
                </a14:m>
                <a:r>
                  <a:rPr lang="es-CO" sz="2400" dirty="0">
                    <a:latin typeface="Times New Roman" panose="02020603050405020304" pitchFamily="18" charset="0"/>
                    <a:cs typeface="Times New Roman" panose="02020603050405020304" pitchFamily="18" charset="0"/>
                  </a:rPr>
                  <a:t> simultaneamente. </a:t>
                </a:r>
              </a:p>
              <a:p>
                <a:pPr algn="just">
                  <a:spcAft>
                    <a:spcPts val="12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oMath>
                </a14:m>
                <a:r>
                  <a:rPr lang="es-CO" sz="2400" dirty="0">
                    <a:latin typeface="Times New Roman" panose="02020603050405020304" pitchFamily="18" charset="0"/>
                    <a:cs typeface="Times New Roman" panose="02020603050405020304" pitchFamily="18" charset="0"/>
                  </a:rPr>
                  <a:t> es observable, entonces se puede controlar por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oMath>
                </a14:m>
                <a:r>
                  <a:rPr lang="es-CO" sz="2400" dirty="0">
                    <a:latin typeface="Times New Roman" panose="02020603050405020304" pitchFamily="18" charset="0"/>
                    <a:cs typeface="Times New Roman" panose="02020603050405020304" pitchFamily="18" charset="0"/>
                  </a:rPr>
                  <a:t>, pero si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3</m:t>
                        </m:r>
                      </m:sub>
                    </m:sSub>
                  </m:oMath>
                </a14:m>
                <a:r>
                  <a:rPr lang="es-CO" sz="2400" dirty="0">
                    <a:latin typeface="Times New Roman" panose="02020603050405020304" pitchFamily="18" charset="0"/>
                    <a:cs typeface="Times New Roman" panose="02020603050405020304" pitchFamily="18" charset="0"/>
                  </a:rPr>
                  <a:t> no es observable entonces es una </a:t>
                </a:r>
                <a:r>
                  <a:rPr lang="es-CO" sz="2400" u="sng" dirty="0">
                    <a:latin typeface="Times New Roman" panose="02020603050405020304" pitchFamily="18" charset="0"/>
                    <a:cs typeface="Times New Roman" panose="02020603050405020304" pitchFamily="18" charset="0"/>
                  </a:rPr>
                  <a:t>variable omitida </a:t>
                </a:r>
                <a:r>
                  <a:rPr lang="es-CO" sz="2400" dirty="0">
                    <a:latin typeface="Times New Roman" panose="02020603050405020304" pitchFamily="18" charset="0"/>
                    <a:cs typeface="Times New Roman" panose="02020603050405020304" pitchFamily="18" charset="0"/>
                  </a:rPr>
                  <a:t>y se </a:t>
                </a:r>
                <a:r>
                  <a:rPr lang="es-CO" sz="2400" u="sng" dirty="0">
                    <a:latin typeface="Times New Roman" panose="02020603050405020304" pitchFamily="18" charset="0"/>
                    <a:cs typeface="Times New Roman" panose="02020603050405020304" pitchFamily="18" charset="0"/>
                  </a:rPr>
                  <a:t>mantiene un sesgo</a:t>
                </a:r>
                <a:r>
                  <a:rPr lang="es-CO" sz="2400" dirty="0">
                    <a:latin typeface="Times New Roman" panose="02020603050405020304" pitchFamily="18" charset="0"/>
                    <a:cs typeface="Times New Roman" panose="02020603050405020304" pitchFamily="18" charset="0"/>
                  </a:rPr>
                  <a:t>.</a:t>
                </a: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93101" y="1383433"/>
                <a:ext cx="10683611" cy="1656184"/>
              </a:xfrm>
              <a:blipFill>
                <a:blip r:embed="rId5"/>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4A4DA1B-89AF-C631-30D4-A706C7CF9EC2}"/>
              </a:ext>
            </a:extLst>
          </p:cNvPr>
          <p:cNvGrpSpPr/>
          <p:nvPr/>
        </p:nvGrpSpPr>
        <p:grpSpPr>
          <a:xfrm>
            <a:off x="4251137" y="4119116"/>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7"/>
                  <a:stretch>
                    <a:fillRect l="-2571"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2239"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2239" y="4487826"/>
                  <a:ext cx="805221" cy="584775"/>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B7744F-1B95-43B0-24D2-2B3103471B79}"/>
                  </a:ext>
                </a:extLst>
              </p:cNvPr>
              <p:cNvSpPr txBox="1"/>
              <p:nvPr/>
            </p:nvSpPr>
            <p:spPr>
              <a:xfrm>
                <a:off x="4200634" y="3039617"/>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xmlns="">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4200634" y="3039617"/>
                <a:ext cx="1376684" cy="861774"/>
              </a:xfrm>
              <a:prstGeom prst="rect">
                <a:avLst/>
              </a:prstGeom>
              <a:blipFill>
                <a:blip r:embed="rId9"/>
                <a:stretch>
                  <a:fillRect l="-3636" r="-909" b="-10145"/>
                </a:stretch>
              </a:blipFill>
            </p:spPr>
            <p:txBody>
              <a:bodyPr/>
              <a:lstStyle/>
              <a:p>
                <a:r>
                  <a:rPr lang="es-CO">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4603870" y="3938175"/>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5244130" y="3786730"/>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F5E8CB-E334-1843-3812-148B5B5E26A4}"/>
              </a:ext>
            </a:extLst>
          </p:cNvPr>
          <p:cNvSpPr txBox="1"/>
          <p:nvPr/>
        </p:nvSpPr>
        <p:spPr>
          <a:xfrm>
            <a:off x="3653398" y="4162286"/>
            <a:ext cx="955155" cy="461665"/>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Riego</a:t>
            </a:r>
          </a:p>
        </p:txBody>
      </p:sp>
      <p:sp>
        <p:nvSpPr>
          <p:cNvPr id="15" name="TextBox 14">
            <a:extLst>
              <a:ext uri="{FF2B5EF4-FFF2-40B4-BE49-F238E27FC236}">
                <a16:creationId xmlns:a16="http://schemas.microsoft.com/office/drawing/2014/main" id="{9B923B5D-9CE8-12C6-2B0C-225F7349071F}"/>
              </a:ext>
            </a:extLst>
          </p:cNvPr>
          <p:cNvSpPr txBox="1"/>
          <p:nvPr/>
        </p:nvSpPr>
        <p:spPr>
          <a:xfrm>
            <a:off x="7439436" y="4134087"/>
            <a:ext cx="1914876"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Rendimiento agrícola</a:t>
            </a:r>
          </a:p>
        </p:txBody>
      </p:sp>
      <p:sp>
        <p:nvSpPr>
          <p:cNvPr id="16" name="TextBox 15">
            <a:extLst>
              <a:ext uri="{FF2B5EF4-FFF2-40B4-BE49-F238E27FC236}">
                <a16:creationId xmlns:a16="http://schemas.microsoft.com/office/drawing/2014/main" id="{43870A0E-A722-00B3-DFF7-B1F4AAC0B97E}"/>
              </a:ext>
            </a:extLst>
          </p:cNvPr>
          <p:cNvSpPr txBox="1"/>
          <p:nvPr/>
        </p:nvSpPr>
        <p:spPr>
          <a:xfrm>
            <a:off x="5524301" y="2870994"/>
            <a:ext cx="2147849"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Condiciones geográficas</a:t>
            </a:r>
          </a:p>
        </p:txBody>
      </p:sp>
      <p:sp>
        <p:nvSpPr>
          <p:cNvPr id="17" name="TextBox 16">
            <a:extLst>
              <a:ext uri="{FF2B5EF4-FFF2-40B4-BE49-F238E27FC236}">
                <a16:creationId xmlns:a16="http://schemas.microsoft.com/office/drawing/2014/main" id="{9CB54E23-CA5A-7E73-6466-158492C07951}"/>
              </a:ext>
            </a:extLst>
          </p:cNvPr>
          <p:cNvSpPr txBox="1"/>
          <p:nvPr/>
        </p:nvSpPr>
        <p:spPr>
          <a:xfrm>
            <a:off x="4463137" y="5875653"/>
            <a:ext cx="2619150"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Habilidades</a:t>
            </a:r>
            <a:br>
              <a:rPr lang="es-CO" sz="2400" dirty="0">
                <a:solidFill>
                  <a:srgbClr val="00B0F0"/>
                </a:solidFill>
                <a:latin typeface="Times" panose="02020603050405020304" pitchFamily="18" charset="0"/>
                <a:cs typeface="Times" panose="02020603050405020304" pitchFamily="18" charset="0"/>
              </a:rPr>
            </a:br>
            <a:r>
              <a:rPr lang="es-CO" sz="2400" dirty="0">
                <a:solidFill>
                  <a:srgbClr val="00B0F0"/>
                </a:solidFill>
                <a:latin typeface="Times" panose="02020603050405020304" pitchFamily="18" charset="0"/>
                <a:cs typeface="Times" panose="02020603050405020304" pitchFamily="18" charset="0"/>
              </a:rPr>
              <a:t>Programa de apoyo</a:t>
            </a:r>
          </a:p>
        </p:txBody>
      </p:sp>
    </p:spTree>
    <p:extLst>
      <p:ext uri="{BB962C8B-B14F-4D97-AF65-F5344CB8AC3E}">
        <p14:creationId xmlns:p14="http://schemas.microsoft.com/office/powerpoint/2010/main" val="2022679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5016" y="583163"/>
            <a:ext cx="8516202" cy="444500"/>
          </a:xfrm>
        </p:spPr>
        <p:txBody>
          <a:bodyPr/>
          <a:lstStyle/>
          <a:p>
            <a:r>
              <a:rPr lang="es-CO" dirty="0"/>
              <a:t>El problema inicial: la Endogeneidad (2)</a:t>
            </a:r>
          </a:p>
          <a:p>
            <a:endParaRPr lang="es-CO"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67751" y="1242204"/>
                <a:ext cx="10476898" cy="2707963"/>
              </a:xfrm>
            </p:spPr>
            <p:txBody>
              <a:bodyPr/>
              <a:lstStyle/>
              <a:p>
                <a:pPr algn="just">
                  <a:spcAft>
                    <a:spcPts val="1200"/>
                  </a:spcAft>
                </a:pPr>
                <a:r>
                  <a:rPr lang="es-CO" sz="2400" dirty="0">
                    <a:latin typeface="Times New Roman" panose="02020603050405020304" pitchFamily="18" charset="0"/>
                    <a:cs typeface="Times New Roman" panose="02020603050405020304" pitchFamily="18" charset="0"/>
                  </a:rPr>
                  <a:t>El método de VI requiere un </a:t>
                </a:r>
                <a:r>
                  <a:rPr lang="es-CO" sz="2400" u="sng" dirty="0">
                    <a:latin typeface="Times New Roman" panose="02020603050405020304" pitchFamily="18" charset="0"/>
                    <a:cs typeface="Times New Roman" panose="02020603050405020304" pitchFamily="18" charset="0"/>
                  </a:rPr>
                  <a:t>instrumento (que llamamos Z), el cual afecta a </a:t>
                </a:r>
                <a14:m>
                  <m:oMath xmlns:m="http://schemas.openxmlformats.org/officeDocument/2006/math">
                    <m:sSub>
                      <m:sSubPr>
                        <m:ctrlPr>
                          <a:rPr lang="es-CO" sz="2400" b="0" i="1" u="sng" smtClean="0">
                            <a:latin typeface="Cambria Math" panose="02040503050406030204" pitchFamily="18" charset="0"/>
                          </a:rPr>
                        </m:ctrlPr>
                      </m:sSubPr>
                      <m:e>
                        <m:r>
                          <a:rPr lang="es-CO" sz="2400" b="0" i="1" u="sng" smtClean="0">
                            <a:latin typeface="Cambria Math" panose="02040503050406030204" pitchFamily="18" charset="0"/>
                          </a:rPr>
                          <m:t>𝑋</m:t>
                        </m:r>
                      </m:e>
                      <m:sub>
                        <m:r>
                          <a:rPr lang="es-CO" sz="2400" b="0" i="1" u="sng" smtClean="0">
                            <a:latin typeface="Cambria Math" panose="02040503050406030204" pitchFamily="18" charset="0"/>
                          </a:rPr>
                          <m:t>1</m:t>
                        </m:r>
                      </m:sub>
                    </m:sSub>
                  </m:oMath>
                </a14:m>
                <a:r>
                  <a:rPr lang="es-CO" sz="2400" u="sng" dirty="0">
                    <a:latin typeface="Times New Roman" panose="02020603050405020304" pitchFamily="18" charset="0"/>
                    <a:cs typeface="Times New Roman" panose="02020603050405020304" pitchFamily="18" charset="0"/>
                  </a:rPr>
                  <a:t> y no afecta a </a:t>
                </a:r>
                <a14:m>
                  <m:oMath xmlns:m="http://schemas.openxmlformats.org/officeDocument/2006/math">
                    <m:r>
                      <a:rPr lang="es-CO" sz="2400" b="0" i="1" u="sng" smtClean="0">
                        <a:latin typeface="Cambria Math" panose="02040503050406030204" pitchFamily="18" charset="0"/>
                      </a:rPr>
                      <m:t>𝑌</m:t>
                    </m:r>
                  </m:oMath>
                </a14:m>
                <a:r>
                  <a:rPr lang="es-CO" sz="2400" u="sng" dirty="0">
                    <a:latin typeface="Times New Roman" panose="02020603050405020304" pitchFamily="18" charset="0"/>
                    <a:cs typeface="Times New Roman" panose="02020603050405020304" pitchFamily="18" charset="0"/>
                  </a:rPr>
                  <a:t> directamente</a:t>
                </a:r>
                <a:r>
                  <a:rPr lang="es-CO" sz="2400" dirty="0">
                    <a:latin typeface="Times New Roman" panose="02020603050405020304" pitchFamily="18" charset="0"/>
                    <a:cs typeface="Times New Roman" panose="02020603050405020304" pitchFamily="18" charset="0"/>
                  </a:rPr>
                  <a:t>.</a:t>
                </a:r>
              </a:p>
              <a:p>
                <a:pPr algn="just">
                  <a:spcAft>
                    <a:spcPts val="1200"/>
                  </a:spcAft>
                </a:pPr>
                <a:endParaRPr lang="es-CO" sz="2400" dirty="0">
                  <a:latin typeface="Times New Roman" panose="02020603050405020304" pitchFamily="18" charset="0"/>
                  <a:cs typeface="Times New Roman" panose="02020603050405020304" pitchFamily="18" charset="0"/>
                </a:endParaRPr>
              </a:p>
              <a:p>
                <a:pPr algn="just">
                  <a:spcAft>
                    <a:spcPts val="1200"/>
                  </a:spcAft>
                </a:pPr>
                <a:r>
                  <a:rPr lang="es-CO" sz="2400" dirty="0">
                    <a:latin typeface="Times New Roman" panose="02020603050405020304" pitchFamily="18" charset="0"/>
                    <a:cs typeface="Times New Roman" panose="02020603050405020304" pitchFamily="18" charset="0"/>
                  </a:rPr>
                  <a:t>Su validez tiene 2 condiciones: </a:t>
                </a:r>
                <a:r>
                  <a:rPr lang="es-CO" sz="2400" u="sng" dirty="0">
                    <a:latin typeface="Times New Roman" panose="02020603050405020304" pitchFamily="18" charset="0"/>
                    <a:cs typeface="Times New Roman" panose="02020603050405020304" pitchFamily="18" charset="0"/>
                  </a:rPr>
                  <a:t>1) Relevancia y 2) Exclusión </a:t>
                </a: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67751" y="1242204"/>
                <a:ext cx="10476898" cy="2707963"/>
              </a:xfrm>
              <a:blipFill>
                <a:blip r:embed="rId4"/>
                <a:stretch>
                  <a:fillRect/>
                </a:stretch>
              </a:blipFill>
            </p:spPr>
            <p:txBody>
              <a:bodyPr/>
              <a:lstStyle/>
              <a:p>
                <a:r>
                  <a:rPr lang="es-CO">
                    <a:noFill/>
                  </a:rPr>
                  <a:t> </a:t>
                </a:r>
              </a:p>
            </p:txBody>
          </p:sp>
        </mc:Fallback>
      </mc:AlternateContent>
      <p:grpSp>
        <p:nvGrpSpPr>
          <p:cNvPr id="22" name="Group 21">
            <a:extLst>
              <a:ext uri="{FF2B5EF4-FFF2-40B4-BE49-F238E27FC236}">
                <a16:creationId xmlns:a16="http://schemas.microsoft.com/office/drawing/2014/main" id="{4C92897B-E74E-145D-5849-07CB7C45217E}"/>
              </a:ext>
            </a:extLst>
          </p:cNvPr>
          <p:cNvGrpSpPr/>
          <p:nvPr/>
        </p:nvGrpSpPr>
        <p:grpSpPr>
          <a:xfrm>
            <a:off x="1526875" y="3203958"/>
            <a:ext cx="7481765" cy="3379195"/>
            <a:chOff x="1526875" y="3203958"/>
            <a:chExt cx="7481765" cy="3379195"/>
          </a:xfrm>
        </p:grpSpPr>
        <p:grpSp>
          <p:nvGrpSpPr>
            <p:cNvPr id="4" name="Group 3">
              <a:extLst>
                <a:ext uri="{FF2B5EF4-FFF2-40B4-BE49-F238E27FC236}">
                  <a16:creationId xmlns:a16="http://schemas.microsoft.com/office/drawing/2014/main" id="{34A4DA1B-89AF-C631-30D4-A706C7CF9EC2}"/>
                </a:ext>
              </a:extLst>
            </p:cNvPr>
            <p:cNvGrpSpPr/>
            <p:nvPr/>
          </p:nvGrpSpPr>
          <p:grpSpPr>
            <a:xfrm>
              <a:off x="4326677" y="4598779"/>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6"/>
                    <a:stretch>
                      <a:fillRect l="-2571"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7B7744F-1B95-43B0-24D2-2B3103471B79}"/>
                    </a:ext>
                  </a:extLst>
                </p:cNvPr>
                <p:cNvSpPr txBox="1"/>
                <p:nvPr/>
              </p:nvSpPr>
              <p:spPr>
                <a:xfrm>
                  <a:off x="4276174" y="3519280"/>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4276174" y="3519280"/>
                  <a:ext cx="1376684" cy="861774"/>
                </a:xfrm>
                <a:prstGeom prst="rect">
                  <a:avLst/>
                </a:prstGeom>
                <a:blipFill>
                  <a:blip r:embed="rId8"/>
                  <a:stretch>
                    <a:fillRect l="-3540" r="-2655" b="-9859"/>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4679410" y="4417838"/>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5319670" y="4266393"/>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FB4BB1A-CFB2-E45B-71F5-0A4F02372E44}"/>
                    </a:ext>
                  </a:extLst>
                </p:cNvPr>
                <p:cNvSpPr txBox="1"/>
                <p:nvPr/>
              </p:nvSpPr>
              <p:spPr>
                <a:xfrm>
                  <a:off x="2730094" y="4653540"/>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2730094" y="4653540"/>
                  <a:ext cx="805221" cy="584775"/>
                </a:xfrm>
                <a:prstGeom prst="rect">
                  <a:avLst/>
                </a:prstGeom>
                <a:blipFill>
                  <a:blip r:embed="rId9"/>
                  <a:stretch>
                    <a:fillRect/>
                  </a:stretch>
                </a:blipFill>
              </p:spPr>
              <p:txBody>
                <a:bodyPr/>
                <a:lstStyle/>
                <a:p>
                  <a:r>
                    <a:rPr lang="en-US">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a:off x="3466585" y="4810190"/>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2322872" y="5077065"/>
              <a:ext cx="1795444" cy="369332"/>
            </a:xfrm>
            <a:prstGeom prst="rect">
              <a:avLst/>
            </a:prstGeom>
            <a:noFill/>
          </p:spPr>
          <p:txBody>
            <a:bodyPr wrap="square">
              <a:spAutoFit/>
            </a:bodyPr>
            <a:lstStyle/>
            <a:p>
              <a:r>
                <a:rPr lang="es-CO" dirty="0"/>
                <a:t>El instrumento</a:t>
              </a:r>
              <a:endParaRPr lang="en-US" dirty="0"/>
            </a:p>
          </p:txBody>
        </p:sp>
        <p:sp>
          <p:nvSpPr>
            <p:cNvPr id="16" name="TextBox 15">
              <a:extLst>
                <a:ext uri="{FF2B5EF4-FFF2-40B4-BE49-F238E27FC236}">
                  <a16:creationId xmlns:a16="http://schemas.microsoft.com/office/drawing/2014/main" id="{D2D4CB77-56E7-F990-3065-42452FF73804}"/>
                </a:ext>
              </a:extLst>
            </p:cNvPr>
            <p:cNvSpPr txBox="1"/>
            <p:nvPr/>
          </p:nvSpPr>
          <p:spPr>
            <a:xfrm>
              <a:off x="5139491" y="5021359"/>
              <a:ext cx="955155" cy="461665"/>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Riego</a:t>
              </a:r>
            </a:p>
          </p:txBody>
        </p:sp>
        <p:sp>
          <p:nvSpPr>
            <p:cNvPr id="18" name="TextBox 17">
              <a:extLst>
                <a:ext uri="{FF2B5EF4-FFF2-40B4-BE49-F238E27FC236}">
                  <a16:creationId xmlns:a16="http://schemas.microsoft.com/office/drawing/2014/main" id="{E7D6887E-2176-E4A1-B708-A7A63ED0E003}"/>
                </a:ext>
              </a:extLst>
            </p:cNvPr>
            <p:cNvSpPr txBox="1"/>
            <p:nvPr/>
          </p:nvSpPr>
          <p:spPr>
            <a:xfrm>
              <a:off x="7381714" y="4462082"/>
              <a:ext cx="1626926"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Producción agrícola</a:t>
              </a:r>
            </a:p>
          </p:txBody>
        </p:sp>
        <p:sp>
          <p:nvSpPr>
            <p:cNvPr id="19" name="TextBox 18">
              <a:extLst>
                <a:ext uri="{FF2B5EF4-FFF2-40B4-BE49-F238E27FC236}">
                  <a16:creationId xmlns:a16="http://schemas.microsoft.com/office/drawing/2014/main" id="{8FD54875-F6D7-3D75-4851-435563938A25}"/>
                </a:ext>
              </a:extLst>
            </p:cNvPr>
            <p:cNvSpPr txBox="1"/>
            <p:nvPr/>
          </p:nvSpPr>
          <p:spPr>
            <a:xfrm>
              <a:off x="4044660" y="3203958"/>
              <a:ext cx="2147849" cy="461665"/>
            </a:xfrm>
            <a:prstGeom prst="rect">
              <a:avLst/>
            </a:prstGeom>
            <a:noFill/>
          </p:spPr>
          <p:txBody>
            <a:bodyPr wrap="square" rtlCol="0">
              <a:spAutoFit/>
            </a:bodyPr>
            <a:lstStyle/>
            <a:p>
              <a:r>
                <a:rPr lang="en-US" sz="2400" dirty="0">
                  <a:solidFill>
                    <a:srgbClr val="00B0F0"/>
                  </a:solidFill>
                  <a:latin typeface="Times" panose="02020603050405020304" pitchFamily="18" charset="0"/>
                  <a:cs typeface="Times" panose="02020603050405020304" pitchFamily="18" charset="0"/>
                </a:rPr>
                <a:t>Area disponible</a:t>
              </a:r>
            </a:p>
          </p:txBody>
        </p:sp>
        <p:sp>
          <p:nvSpPr>
            <p:cNvPr id="20" name="TextBox 19">
              <a:extLst>
                <a:ext uri="{FF2B5EF4-FFF2-40B4-BE49-F238E27FC236}">
                  <a16:creationId xmlns:a16="http://schemas.microsoft.com/office/drawing/2014/main" id="{40C81859-C36C-BF7B-3C1E-E77B71F8852C}"/>
                </a:ext>
              </a:extLst>
            </p:cNvPr>
            <p:cNvSpPr txBox="1"/>
            <p:nvPr/>
          </p:nvSpPr>
          <p:spPr>
            <a:xfrm>
              <a:off x="5652858" y="5752156"/>
              <a:ext cx="2619150"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Habilidades</a:t>
              </a:r>
              <a:br>
                <a:rPr lang="es-CO" sz="2400" dirty="0">
                  <a:solidFill>
                    <a:srgbClr val="00B0F0"/>
                  </a:solidFill>
                  <a:latin typeface="Times" panose="02020603050405020304" pitchFamily="18" charset="0"/>
                  <a:cs typeface="Times" panose="02020603050405020304" pitchFamily="18" charset="0"/>
                </a:rPr>
              </a:br>
              <a:r>
                <a:rPr lang="es-CO" sz="2400" dirty="0">
                  <a:solidFill>
                    <a:srgbClr val="00B0F0"/>
                  </a:solidFill>
                  <a:latin typeface="Times" panose="02020603050405020304" pitchFamily="18" charset="0"/>
                  <a:cs typeface="Times" panose="02020603050405020304" pitchFamily="18" charset="0"/>
                </a:rPr>
                <a:t>Programa de apoyo</a:t>
              </a:r>
            </a:p>
          </p:txBody>
        </p:sp>
        <p:sp>
          <p:nvSpPr>
            <p:cNvPr id="21" name="TextBox 20">
              <a:extLst>
                <a:ext uri="{FF2B5EF4-FFF2-40B4-BE49-F238E27FC236}">
                  <a16:creationId xmlns:a16="http://schemas.microsoft.com/office/drawing/2014/main" id="{77DF15D4-A71C-E47F-7422-F3918837C6CF}"/>
                </a:ext>
              </a:extLst>
            </p:cNvPr>
            <p:cNvSpPr txBox="1"/>
            <p:nvPr/>
          </p:nvSpPr>
          <p:spPr>
            <a:xfrm>
              <a:off x="1526875" y="5314590"/>
              <a:ext cx="2471457" cy="830997"/>
            </a:xfrm>
            <a:prstGeom prst="rect">
              <a:avLst/>
            </a:prstGeom>
            <a:noFill/>
          </p:spPr>
          <p:txBody>
            <a:bodyPr wrap="square" rtlCol="0">
              <a:spAutoFit/>
            </a:bodyPr>
            <a:lstStyle/>
            <a:p>
              <a:r>
                <a:rPr lang="es-CO" sz="2400" dirty="0">
                  <a:solidFill>
                    <a:srgbClr val="00B0F0"/>
                  </a:solidFill>
                  <a:latin typeface="Times" panose="02020603050405020304" pitchFamily="18" charset="0"/>
                  <a:cs typeface="Times" panose="02020603050405020304" pitchFamily="18" charset="0"/>
                </a:rPr>
                <a:t>Disponibilidad de agua en subsuelos</a:t>
              </a:r>
            </a:p>
          </p:txBody>
        </p:sp>
      </p:grpSp>
    </p:spTree>
    <p:extLst>
      <p:ext uri="{BB962C8B-B14F-4D97-AF65-F5344CB8AC3E}">
        <p14:creationId xmlns:p14="http://schemas.microsoft.com/office/powerpoint/2010/main" val="405164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299738" y="273490"/>
            <a:ext cx="9041696" cy="444500"/>
          </a:xfrm>
        </p:spPr>
        <p:txBody>
          <a:bodyPr/>
          <a:lstStyle/>
          <a:p>
            <a:r>
              <a:rPr lang="es-CO" dirty="0"/>
              <a:t>Los Mínimos Cuadrados en 2 Etapas (1)</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93101" y="1279881"/>
                <a:ext cx="10683611" cy="2530998"/>
              </a:xfrm>
            </p:spPr>
            <p:txBody>
              <a:bodyPr/>
              <a:lstStyle/>
              <a:p>
                <a:pPr>
                  <a:spcAft>
                    <a:spcPts val="1200"/>
                  </a:spcAft>
                </a:pPr>
                <a:r>
                  <a:rPr lang="es-CO" sz="2400" dirty="0">
                    <a:latin typeface="Times New Roman" panose="02020603050405020304" pitchFamily="18" charset="0"/>
                    <a:cs typeface="Times New Roman" panose="02020603050405020304" pitchFamily="18" charset="0"/>
                  </a:rPr>
                  <a:t>La estimación se realiza en 2 etapas:</a:t>
                </a:r>
              </a:p>
              <a:p>
                <a:pPr>
                  <a:spcAft>
                    <a:spcPts val="1200"/>
                  </a:spcAft>
                </a:pPr>
                <a:r>
                  <a:rPr lang="es-CO" sz="2400" dirty="0">
                    <a:latin typeface="Times New Roman" panose="02020603050405020304" pitchFamily="18" charset="0"/>
                    <a:cs typeface="Times New Roman" panose="02020603050405020304" pitchFamily="18" charset="0"/>
                  </a:rPr>
                  <a:t>La </a:t>
                </a:r>
                <a:r>
                  <a:rPr lang="es-CO" sz="2400" u="sng" dirty="0">
                    <a:latin typeface="Times New Roman" panose="02020603050405020304" pitchFamily="18" charset="0"/>
                    <a:cs typeface="Times New Roman" panose="02020603050405020304" pitchFamily="18" charset="0"/>
                  </a:rPr>
                  <a:t>primera etapa </a:t>
                </a:r>
                <a:r>
                  <a:rPr lang="es-CO" sz="2400" dirty="0">
                    <a:latin typeface="Times New Roman" panose="02020603050405020304" pitchFamily="18" charset="0"/>
                    <a:cs typeface="Times New Roman" panose="02020603050405020304" pitchFamily="18" charset="0"/>
                  </a:rPr>
                  <a:t>está representada por la flecha amarilla:</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a:p>
                <a:pPr>
                  <a:spcAft>
                    <a:spcPts val="1200"/>
                  </a:spcAft>
                </a:pPr>
                <a:r>
                  <a:rPr lang="es-CO" sz="2400" dirty="0">
                    <a:latin typeface="Times New Roman" panose="02020603050405020304" pitchFamily="18" charset="0"/>
                    <a:cs typeface="Times New Roman" panose="02020603050405020304" pitchFamily="18" charset="0"/>
                  </a:rPr>
                  <a:t>Una vez estimado, permite obtener la predicción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𝑖</m:t>
                    </m:r>
                    <m:r>
                      <a:rPr lang="en-US" sz="2400" b="0" i="1" smtClean="0">
                        <a:latin typeface="Cambria Math" panose="02040503050406030204" pitchFamily="18" charset="0"/>
                      </a:rPr>
                      <m:t>:</m:t>
                    </m:r>
                  </m:oMath>
                </a14:m>
                <a:endParaRPr lang="es-CO" sz="2400" dirty="0">
                  <a:latin typeface="Times New Roman" panose="02020603050405020304" pitchFamily="18" charset="0"/>
                  <a:cs typeface="Times New Roman"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0</m:t>
                              </m:r>
                            </m:sub>
                          </m:sSub>
                        </m:e>
                      </m:acc>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2</m:t>
                              </m:r>
                            </m:sub>
                          </m:sSub>
                        </m:e>
                      </m:acc>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r>
                            <a:rPr lang="en-US" sz="2400" b="0" i="1" smtClean="0">
                              <a:latin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93101" y="1279881"/>
                <a:ext cx="10683611" cy="253099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Marcador de texto 2">
                <a:extLst>
                  <a:ext uri="{FF2B5EF4-FFF2-40B4-BE49-F238E27FC236}">
                    <a16:creationId xmlns:a16="http://schemas.microsoft.com/office/drawing/2014/main" id="{F21B8E5A-AB64-F1D2-1CB7-A506F0C3441D}"/>
                  </a:ext>
                </a:extLst>
              </p:cNvPr>
              <p:cNvSpPr txBox="1">
                <a:spLocks/>
              </p:cNvSpPr>
              <p:nvPr/>
            </p:nvSpPr>
            <p:spPr>
              <a:xfrm>
                <a:off x="189804" y="3953228"/>
                <a:ext cx="3885771" cy="2255830"/>
              </a:xfrm>
            </p:spPr>
            <p:txBody>
              <a:bodyPr>
                <a:noAutofit/>
              </a:bodyPr>
              <a:lstStyle>
                <a:lvl1pPr marL="285750" indent="-285750" algn="l" defTabSz="914400" rtl="0" eaLnBrk="1" latinLnBrk="0" hangingPunct="1">
                  <a:lnSpc>
                    <a:spcPts val="2000"/>
                  </a:lnSpc>
                  <a:spcBef>
                    <a:spcPts val="1000"/>
                  </a:spcBef>
                  <a:buSzPct val="150000"/>
                  <a:buFontTx/>
                  <a:buBlip>
                    <a:blip r:embed="rId3"/>
                  </a:buBlip>
                  <a:defRPr sz="1500" b="0" i="0" kern="1200">
                    <a:solidFill>
                      <a:schemeClr val="tx1"/>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5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1200"/>
                  </a:spcAft>
                </a:pPr>
                <a14:m>
                  <m:oMath xmlns:m="http://schemas.openxmlformats.org/officeDocument/2006/math">
                    <m:acc>
                      <m:accPr>
                        <m:chr m:val="̂"/>
                        <m:ctrlPr>
                          <a:rPr lang="en-US"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e>
                    </m:acc>
                  </m:oMath>
                </a14:m>
                <a:r>
                  <a:rPr lang="es-CO" sz="2400" dirty="0">
                    <a:latin typeface="Times New Roman" panose="02020603050405020304" pitchFamily="18" charset="0"/>
                    <a:cs typeface="Times New Roman" panose="02020603050405020304" pitchFamily="18" charset="0"/>
                  </a:rPr>
                  <a:t> solo tiene la variación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que proviene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y de las variables de control, dejando de lado la varianza no explicada que proviene de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3</m:t>
                        </m:r>
                        <m:r>
                          <a:rPr lang="es-E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y otras potenciales variables omitidas. </a:t>
                </a:r>
              </a:p>
            </p:txBody>
          </p:sp>
        </mc:Choice>
        <mc:Fallback>
          <p:sp>
            <p:nvSpPr>
              <p:cNvPr id="18" name="Marcador de texto 2">
                <a:extLst>
                  <a:ext uri="{FF2B5EF4-FFF2-40B4-BE49-F238E27FC236}">
                    <a16:creationId xmlns:a16="http://schemas.microsoft.com/office/drawing/2014/main" id="{F21B8E5A-AB64-F1D2-1CB7-A506F0C3441D}"/>
                  </a:ext>
                </a:extLst>
              </p:cNvPr>
              <p:cNvSpPr txBox="1">
                <a:spLocks noRot="1" noChangeAspect="1" noMove="1" noResize="1" noEditPoints="1" noAdjustHandles="1" noChangeArrowheads="1" noChangeShapeType="1" noTextEdit="1"/>
              </p:cNvSpPr>
              <p:nvPr/>
            </p:nvSpPr>
            <p:spPr>
              <a:xfrm>
                <a:off x="189804" y="3953228"/>
                <a:ext cx="3885771" cy="2255830"/>
              </a:xfrm>
              <a:blipFill>
                <a:blip r:embed="rId4"/>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DF7C5719-477B-A269-4BA1-B683EEDDC976}"/>
              </a:ext>
            </a:extLst>
          </p:cNvPr>
          <p:cNvGrpSpPr/>
          <p:nvPr/>
        </p:nvGrpSpPr>
        <p:grpSpPr>
          <a:xfrm>
            <a:off x="4244980" y="3645051"/>
            <a:ext cx="5151212" cy="2872184"/>
            <a:chOff x="4816781" y="3632210"/>
            <a:chExt cx="5151212" cy="2872184"/>
          </a:xfrm>
        </p:grpSpPr>
        <p:sp>
          <p:nvSpPr>
            <p:cNvPr id="19" name="Oval 18">
              <a:extLst>
                <a:ext uri="{FF2B5EF4-FFF2-40B4-BE49-F238E27FC236}">
                  <a16:creationId xmlns:a16="http://schemas.microsoft.com/office/drawing/2014/main" id="{5743159E-424B-0C67-82AA-F2D28BB1862C}"/>
                </a:ext>
              </a:extLst>
            </p:cNvPr>
            <p:cNvSpPr/>
            <p:nvPr/>
          </p:nvSpPr>
          <p:spPr>
            <a:xfrm>
              <a:off x="4967966" y="4558918"/>
              <a:ext cx="3450134" cy="1138335"/>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4A4DA1B-89AF-C631-30D4-A706C7CF9EC2}"/>
                </a:ext>
              </a:extLst>
            </p:cNvPr>
            <p:cNvGrpSpPr/>
            <p:nvPr/>
          </p:nvGrpSpPr>
          <p:grpSpPr>
            <a:xfrm>
              <a:off x="6820586" y="4711709"/>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8"/>
                    <a:stretch>
                      <a:fillRect l="-2279"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B7744F-1B95-43B0-24D2-2B3103471B79}"/>
                    </a:ext>
                  </a:extLst>
                </p:cNvPr>
                <p:cNvSpPr txBox="1"/>
                <p:nvPr/>
              </p:nvSpPr>
              <p:spPr>
                <a:xfrm>
                  <a:off x="6770083" y="3632210"/>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xmlns="">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6770083" y="3632210"/>
                  <a:ext cx="1376684" cy="861774"/>
                </a:xfrm>
                <a:prstGeom prst="rect">
                  <a:avLst/>
                </a:prstGeom>
                <a:blipFill>
                  <a:blip r:embed="rId10"/>
                  <a:stretch>
                    <a:fillRect l="-3982" r="-2212" b="-9859"/>
                  </a:stretch>
                </a:blipFill>
              </p:spPr>
              <p:txBody>
                <a:bodyPr/>
                <a:lstStyle/>
                <a:p>
                  <a:r>
                    <a:rPr lang="es-CO">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7173319" y="4530768"/>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7813579" y="4379323"/>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5224003" y="4766470"/>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5224003" y="4766470"/>
                  <a:ext cx="805221" cy="584775"/>
                </a:xfrm>
                <a:prstGeom prst="rect">
                  <a:avLst/>
                </a:prstGeom>
                <a:blipFill>
                  <a:blip r:embed="rId11"/>
                  <a:stretch>
                    <a:fillRect/>
                  </a:stretch>
                </a:blipFill>
              </p:spPr>
              <p:txBody>
                <a:bodyPr/>
                <a:lstStyle/>
                <a:p>
                  <a:r>
                    <a:rPr lang="es-CO">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a:off x="5960494" y="4923120"/>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4816781" y="5189995"/>
              <a:ext cx="1795444" cy="369332"/>
            </a:xfrm>
            <a:prstGeom prst="rect">
              <a:avLst/>
            </a:prstGeom>
            <a:noFill/>
          </p:spPr>
          <p:txBody>
            <a:bodyPr wrap="square">
              <a:spAutoFit/>
            </a:bodyPr>
            <a:lstStyle/>
            <a:p>
              <a:r>
                <a:rPr lang="es-CO" dirty="0"/>
                <a:t>El instrumento</a:t>
              </a:r>
              <a:endParaRPr lang="en-US" dirty="0"/>
            </a:p>
          </p:txBody>
        </p:sp>
      </p:grpSp>
    </p:spTree>
    <p:extLst>
      <p:ext uri="{BB962C8B-B14F-4D97-AF65-F5344CB8AC3E}">
        <p14:creationId xmlns:p14="http://schemas.microsoft.com/office/powerpoint/2010/main" val="2068796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5016" y="388484"/>
            <a:ext cx="9041696" cy="444500"/>
          </a:xfrm>
        </p:spPr>
        <p:txBody>
          <a:bodyPr/>
          <a:lstStyle/>
          <a:p>
            <a:r>
              <a:rPr lang="es-CO" dirty="0"/>
              <a:t>Los Mínimos Cuadrados en 2 etapas (2)</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54194" y="1185311"/>
                <a:ext cx="10683611" cy="3296214"/>
              </a:xfrm>
            </p:spPr>
            <p:txBody>
              <a:bodyPr/>
              <a:lstStyle/>
              <a:p>
                <a:pPr>
                  <a:spcAft>
                    <a:spcPts val="1200"/>
                  </a:spcAft>
                </a:pPr>
                <a:r>
                  <a:rPr lang="es-CO" sz="2400" dirty="0">
                    <a:latin typeface="Times New Roman" panose="02020603050405020304" pitchFamily="18" charset="0"/>
                    <a:cs typeface="Times New Roman" panose="02020603050405020304" pitchFamily="18" charset="0"/>
                  </a:rPr>
                  <a:t>La </a:t>
                </a:r>
                <a:r>
                  <a:rPr lang="es-CO" sz="2400" u="sng" dirty="0">
                    <a:latin typeface="Times New Roman" panose="02020603050405020304" pitchFamily="18" charset="0"/>
                    <a:cs typeface="Times New Roman" panose="02020603050405020304" pitchFamily="18" charset="0"/>
                  </a:rPr>
                  <a:t>segunda etapa </a:t>
                </a:r>
                <a:r>
                  <a:rPr lang="es-CO" sz="2400" dirty="0">
                    <a:latin typeface="Times New Roman" panose="02020603050405020304" pitchFamily="18" charset="0"/>
                    <a:cs typeface="Times New Roman" panose="02020603050405020304" pitchFamily="18" charset="0"/>
                  </a:rPr>
                  <a:t>está representada por la flecha verde.</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𝑖</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1</m:t>
                          </m:r>
                        </m:sub>
                      </m:sSub>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e>
                      </m:acc>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𝛽</m:t>
                          </m:r>
                        </m:e>
                        <m:sub>
                          <m:r>
                            <a:rPr lang="en-US" sz="240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𝑋</m:t>
                          </m:r>
                        </m:e>
                        <m:sub>
                          <m:r>
                            <a:rPr lang="en-US" sz="2400" b="0" i="1" smtClean="0">
                              <a:latin typeface="Cambria Math" panose="02040503050406030204" pitchFamily="18" charset="0"/>
                            </a:rPr>
                            <m:t>2</m:t>
                          </m:r>
                          <m:r>
                            <a:rPr lang="en-US" sz="2400" i="1" smtClean="0">
                              <a:latin typeface="Cambria Math" panose="02040503050406030204" pitchFamily="18" charset="0"/>
                            </a:rPr>
                            <m:t>𝑖</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𝜀</m:t>
                          </m:r>
                        </m:e>
                        <m:sub>
                          <m:r>
                            <a:rPr lang="en-US" sz="2400" i="1" smtClean="0">
                              <a:latin typeface="Cambria Math" panose="02040503050406030204" pitchFamily="18" charset="0"/>
                              <a:ea typeface="Cambria Math" panose="02040503050406030204" pitchFamily="18" charset="0"/>
                            </a:rPr>
                            <m:t>𝑖</m:t>
                          </m:r>
                        </m:sub>
                      </m:sSub>
                    </m:oMath>
                  </m:oMathPara>
                </a14:m>
                <a:endParaRPr lang="es-CO" sz="2400" dirty="0">
                  <a:latin typeface="Times New Roman" panose="02020603050405020304" pitchFamily="18" charset="0"/>
                  <a:cs typeface="Times New Roman" panose="02020603050405020304" pitchFamily="18" charset="0"/>
                </a:endParaRPr>
              </a:p>
              <a:p>
                <a:pPr>
                  <a:spcAft>
                    <a:spcPts val="1200"/>
                  </a:spcAft>
                </a:pPr>
                <a:r>
                  <a:rPr lang="es-CO" sz="2400" dirty="0">
                    <a:latin typeface="Times New Roman" panose="02020603050405020304" pitchFamily="18" charset="0"/>
                    <a:cs typeface="Times New Roman" panose="02020603050405020304" pitchFamily="18" charset="0"/>
                  </a:rPr>
                  <a:t>Es nuestra regresión inicial después de remplazar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oMath>
                </a14:m>
                <a:r>
                  <a:rPr lang="es-CO" sz="2400" dirty="0">
                    <a:latin typeface="Times New Roman" panose="02020603050405020304" pitchFamily="18" charset="0"/>
                    <a:cs typeface="Times New Roman" panose="02020603050405020304" pitchFamily="18" charset="0"/>
                  </a:rPr>
                  <a:t> por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r>
                              <a:rPr lang="en-US" sz="2400" i="1">
                                <a:latin typeface="Cambria Math" panose="02040503050406030204" pitchFamily="18" charset="0"/>
                              </a:rPr>
                              <m:t>𝑖</m:t>
                            </m:r>
                          </m:sub>
                        </m:sSub>
                      </m:e>
                    </m:acc>
                  </m:oMath>
                </a14:m>
                <a:r>
                  <a:rPr lang="es-CO" sz="2400" dirty="0">
                    <a:latin typeface="Times New Roman" panose="02020603050405020304" pitchFamily="18" charset="0"/>
                    <a:cs typeface="Times New Roman" panose="02020603050405020304" pitchFamily="18" charset="0"/>
                  </a:rPr>
                  <a:t> </a:t>
                </a:r>
              </a:p>
              <a:p>
                <a:pPr>
                  <a:spcAft>
                    <a:spcPts val="1200"/>
                  </a:spcAft>
                </a:pPr>
                <a:r>
                  <a:rPr lang="es-CO" sz="2400" dirty="0">
                    <a:latin typeface="Times New Roman" panose="02020603050405020304" pitchFamily="18" charset="0"/>
                    <a:cs typeface="Times New Roman" panose="02020603050405020304" pitchFamily="18" charset="0"/>
                  </a:rPr>
                  <a:t>Ya que </a:t>
                </a:r>
                <a14:m>
                  <m:oMath xmlns:m="http://schemas.openxmlformats.org/officeDocument/2006/math">
                    <m:acc>
                      <m:accPr>
                        <m:chr m:val="̂"/>
                        <m:ctrlPr>
                          <a:rPr lang="en-US" sz="2400" i="1" u="sng" smtClean="0">
                            <a:latin typeface="Cambria Math" panose="02040503050406030204" pitchFamily="18" charset="0"/>
                          </a:rPr>
                        </m:ctrlPr>
                      </m:accPr>
                      <m:e>
                        <m:sSub>
                          <m:sSubPr>
                            <m:ctrlPr>
                              <a:rPr lang="en-US" sz="2400" i="1" u="sng">
                                <a:latin typeface="Cambria Math" panose="02040503050406030204" pitchFamily="18" charset="0"/>
                              </a:rPr>
                            </m:ctrlPr>
                          </m:sSubPr>
                          <m:e>
                            <m:r>
                              <a:rPr lang="en-US" sz="2400" i="1" u="sng">
                                <a:latin typeface="Cambria Math" panose="02040503050406030204" pitchFamily="18" charset="0"/>
                              </a:rPr>
                              <m:t>𝑋</m:t>
                            </m:r>
                          </m:e>
                          <m:sub>
                            <m:r>
                              <a:rPr lang="en-US" sz="2400" i="1" u="sng">
                                <a:latin typeface="Cambria Math" panose="02040503050406030204" pitchFamily="18" charset="0"/>
                              </a:rPr>
                              <m:t>1</m:t>
                            </m:r>
                            <m:r>
                              <a:rPr lang="en-US" sz="2400" i="1" u="sng">
                                <a:latin typeface="Cambria Math" panose="02040503050406030204" pitchFamily="18" charset="0"/>
                              </a:rPr>
                              <m:t>𝑖</m:t>
                            </m:r>
                          </m:sub>
                        </m:sSub>
                      </m:e>
                    </m:acc>
                  </m:oMath>
                </a14:m>
                <a:r>
                  <a:rPr lang="es-CO" sz="2400" u="sng" dirty="0">
                    <a:latin typeface="Times New Roman" panose="02020603050405020304" pitchFamily="18" charset="0"/>
                    <a:cs typeface="Times New Roman" panose="02020603050405020304" pitchFamily="18" charset="0"/>
                  </a:rPr>
                  <a:t> fue “purgado” de la parte endógena</a:t>
                </a:r>
                <a:r>
                  <a:rPr lang="es-CO"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𝛽</m:t>
                        </m:r>
                      </m:e>
                      <m:sub>
                        <m:r>
                          <a:rPr lang="en-US" sz="2400" b="0" i="1" smtClean="0">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es un estimador insesgado del efecto causal de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1</m:t>
                        </m:r>
                      </m:sub>
                    </m:sSub>
                  </m:oMath>
                </a14:m>
                <a:r>
                  <a:rPr lang="es-CO" sz="2400" dirty="0">
                    <a:latin typeface="Times New Roman" panose="02020603050405020304" pitchFamily="18" charset="0"/>
                    <a:cs typeface="Times New Roman" panose="02020603050405020304" pitchFamily="18" charset="0"/>
                  </a:rPr>
                  <a:t> sobre </a:t>
                </a:r>
                <a14:m>
                  <m:oMath xmlns:m="http://schemas.openxmlformats.org/officeDocument/2006/math">
                    <m:r>
                      <a:rPr lang="en-US" sz="2400" b="0" i="1" smtClean="0">
                        <a:latin typeface="Cambria Math" panose="02040503050406030204" pitchFamily="18" charset="0"/>
                      </a:rPr>
                      <m:t>𝑌</m:t>
                    </m:r>
                  </m:oMath>
                </a14:m>
                <a:r>
                  <a:rPr lang="es-CO" sz="2400" dirty="0">
                    <a:latin typeface="Times New Roman" panose="02020603050405020304" pitchFamily="18" charset="0"/>
                    <a:cs typeface="Times New Roman" panose="02020603050405020304" pitchFamily="18" charset="0"/>
                  </a:rPr>
                  <a:t>.</a:t>
                </a:r>
              </a:p>
              <a:p>
                <a:pPr>
                  <a:spcAft>
                    <a:spcPts val="1200"/>
                  </a:spcAft>
                </a:pPr>
                <a:r>
                  <a:rPr lang="es-CO" sz="2400" dirty="0">
                    <a:latin typeface="Times New Roman" panose="02020603050405020304" pitchFamily="18" charset="0"/>
                    <a:cs typeface="Times New Roman" panose="02020603050405020304" pitchFamily="18" charset="0"/>
                  </a:rPr>
                  <a:t>Pero (repito) su validez tiene 2 condiciones: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1) Relevancia  </a:t>
                </a:r>
                <a:br>
                  <a:rPr lang="es-CO" sz="2400" dirty="0">
                    <a:latin typeface="Times New Roman" panose="02020603050405020304" pitchFamily="18" charset="0"/>
                    <a:cs typeface="Times New Roman" panose="02020603050405020304" pitchFamily="18" charset="0"/>
                  </a:rPr>
                </a:br>
                <a:r>
                  <a:rPr lang="es-CO" sz="2400" dirty="0">
                    <a:latin typeface="Times New Roman" panose="02020603050405020304" pitchFamily="18" charset="0"/>
                    <a:cs typeface="Times New Roman" panose="02020603050405020304" pitchFamily="18" charset="0"/>
                  </a:rPr>
                  <a:t>2) Exclusión </a:t>
                </a:r>
              </a:p>
              <a:p>
                <a:pPr>
                  <a:spcAft>
                    <a:spcPts val="1200"/>
                  </a:spcAft>
                </a:pPr>
                <a:endParaRPr lang="es-CO" sz="2400" dirty="0">
                  <a:latin typeface="Times New Roman" panose="02020603050405020304" pitchFamily="18" charset="0"/>
                  <a:cs typeface="Times New Roman" panose="02020603050405020304" pitchFamily="18" charset="0"/>
                </a:endParaRP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54194" y="1185311"/>
                <a:ext cx="10683611" cy="3296214"/>
              </a:xfrm>
              <a:blipFill>
                <a:blip r:embed="rId2"/>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1FA4DF58-84AE-6A40-3638-1DA8E0DEC81F}"/>
              </a:ext>
            </a:extLst>
          </p:cNvPr>
          <p:cNvGrpSpPr/>
          <p:nvPr/>
        </p:nvGrpSpPr>
        <p:grpSpPr>
          <a:xfrm>
            <a:off x="3254701" y="3817182"/>
            <a:ext cx="5399068" cy="2872184"/>
            <a:chOff x="4557289" y="3756797"/>
            <a:chExt cx="5399068" cy="2872184"/>
          </a:xfrm>
        </p:grpSpPr>
        <p:grpSp>
          <p:nvGrpSpPr>
            <p:cNvPr id="4" name="Group 3">
              <a:extLst>
                <a:ext uri="{FF2B5EF4-FFF2-40B4-BE49-F238E27FC236}">
                  <a16:creationId xmlns:a16="http://schemas.microsoft.com/office/drawing/2014/main" id="{34A4DA1B-89AF-C631-30D4-A706C7CF9EC2}"/>
                </a:ext>
              </a:extLst>
            </p:cNvPr>
            <p:cNvGrpSpPr/>
            <p:nvPr/>
          </p:nvGrpSpPr>
          <p:grpSpPr>
            <a:xfrm>
              <a:off x="6561094" y="4836296"/>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r>
                      <a:rPr lang="es-CO" dirty="0"/>
                      <a:t>(no observable)</a:t>
                    </a:r>
                  </a:p>
                </p:txBody>
              </p:sp>
            </mc:Choice>
            <mc:Fallback xmlns="">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6"/>
                    <a:stretch>
                      <a:fillRect l="-2279"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B7744F-1B95-43B0-24D2-2B3103471B79}"/>
                    </a:ext>
                  </a:extLst>
                </p:cNvPr>
                <p:cNvSpPr txBox="1"/>
                <p:nvPr/>
              </p:nvSpPr>
              <p:spPr>
                <a:xfrm>
                  <a:off x="6510591" y="3756797"/>
                  <a:ext cx="1376684" cy="861774"/>
                </a:xfrm>
                <a:prstGeom prst="rect">
                  <a:avLst/>
                </a:prstGeom>
                <a:noFill/>
              </p:spPr>
              <p:txBody>
                <a:bodyPr wrap="square" rtlCol="0">
                  <a:spAutoFit/>
                </a:bodyPr>
                <a:lstStyle/>
                <a:p>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2</m:t>
                          </m:r>
                        </m:sub>
                      </m:sSub>
                    </m:oMath>
                  </a14:m>
                  <a:r>
                    <a:rPr lang="es-CO" sz="3200" dirty="0"/>
                    <a:t> </a:t>
                  </a:r>
                  <a:br>
                    <a:rPr lang="es-CO" sz="3200" dirty="0"/>
                  </a:br>
                  <a:r>
                    <a:rPr lang="es-CO" dirty="0"/>
                    <a:t>(observable)</a:t>
                  </a:r>
                </a:p>
              </p:txBody>
            </p:sp>
          </mc:Choice>
          <mc:Fallback xmlns="">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6510591" y="3756797"/>
                  <a:ext cx="1376684" cy="861774"/>
                </a:xfrm>
                <a:prstGeom prst="rect">
                  <a:avLst/>
                </a:prstGeom>
                <a:blipFill>
                  <a:blip r:embed="rId8"/>
                  <a:stretch>
                    <a:fillRect l="-3540" r="-2655" b="-9859"/>
                  </a:stretch>
                </a:blipFill>
              </p:spPr>
              <p:txBody>
                <a:bodyPr/>
                <a:lstStyle/>
                <a:p>
                  <a:r>
                    <a:rPr lang="es-CO">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6913827" y="4655355"/>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7554087" y="4503910"/>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4964511" y="4891057"/>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4964511" y="4891057"/>
                  <a:ext cx="805221" cy="584775"/>
                </a:xfrm>
                <a:prstGeom prst="rect">
                  <a:avLst/>
                </a:prstGeom>
                <a:blipFill>
                  <a:blip r:embed="rId9"/>
                  <a:stretch>
                    <a:fillRect/>
                  </a:stretch>
                </a:blipFill>
              </p:spPr>
              <p:txBody>
                <a:bodyPr/>
                <a:lstStyle/>
                <a:p>
                  <a:r>
                    <a:rPr lang="es-CO">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a:off x="5701002" y="5047707"/>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4557289" y="5314582"/>
              <a:ext cx="1795444" cy="369332"/>
            </a:xfrm>
            <a:prstGeom prst="rect">
              <a:avLst/>
            </a:prstGeom>
            <a:noFill/>
          </p:spPr>
          <p:txBody>
            <a:bodyPr wrap="square">
              <a:spAutoFit/>
            </a:bodyPr>
            <a:lstStyle/>
            <a:p>
              <a:r>
                <a:rPr lang="es-CO" dirty="0"/>
                <a:t>El instrumento</a:t>
              </a:r>
              <a:endParaRPr lang="en-US" dirty="0"/>
            </a:p>
          </p:txBody>
        </p:sp>
        <p:sp>
          <p:nvSpPr>
            <p:cNvPr id="19" name="Oval 18">
              <a:extLst>
                <a:ext uri="{FF2B5EF4-FFF2-40B4-BE49-F238E27FC236}">
                  <a16:creationId xmlns:a16="http://schemas.microsoft.com/office/drawing/2014/main" id="{8FC34F4B-6F9D-C02B-DC29-BDC11EEDB061}"/>
                </a:ext>
              </a:extLst>
            </p:cNvPr>
            <p:cNvSpPr/>
            <p:nvPr/>
          </p:nvSpPr>
          <p:spPr>
            <a:xfrm>
              <a:off x="6506223" y="4604649"/>
              <a:ext cx="3450134" cy="113833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Half Frame 17">
            <a:extLst>
              <a:ext uri="{FF2B5EF4-FFF2-40B4-BE49-F238E27FC236}">
                <a16:creationId xmlns:a16="http://schemas.microsoft.com/office/drawing/2014/main" id="{C08BC8F0-7DED-4A71-A215-A24C92001418}"/>
              </a:ext>
            </a:extLst>
          </p:cNvPr>
          <p:cNvSpPr/>
          <p:nvPr/>
        </p:nvSpPr>
        <p:spPr>
          <a:xfrm rot="2763966">
            <a:off x="6093812" y="4883706"/>
            <a:ext cx="241152" cy="233760"/>
          </a:xfrm>
          <a:prstGeom prst="half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583840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B51BD80-6BDF-AD36-F652-A0DD682E632A}"/>
              </a:ext>
            </a:extLst>
          </p:cNvPr>
          <p:cNvSpPr/>
          <p:nvPr/>
        </p:nvSpPr>
        <p:spPr>
          <a:xfrm>
            <a:off x="1805909" y="4726843"/>
            <a:ext cx="3450134" cy="1138335"/>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35016" y="583163"/>
            <a:ext cx="8516202" cy="444500"/>
          </a:xfrm>
        </p:spPr>
        <p:txBody>
          <a:bodyPr/>
          <a:lstStyle/>
          <a:p>
            <a:r>
              <a:rPr lang="es-CO" dirty="0"/>
              <a:t>1) La Condición de Relevancia</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685799" y="1286482"/>
                <a:ext cx="10683611" cy="2894816"/>
              </a:xfrm>
            </p:spPr>
            <p:txBody>
              <a:bodyPr/>
              <a:lstStyle/>
              <a:p>
                <a:pPr algn="just">
                  <a:spcAft>
                    <a:spcPts val="1200"/>
                  </a:spcAft>
                </a:pPr>
                <a:r>
                  <a:rPr lang="es-CO" sz="2400" dirty="0">
                    <a:latin typeface="Times New Roman" panose="02020603050405020304" pitchFamily="18" charset="0"/>
                    <a:cs typeface="Times New Roman" panose="02020603050405020304" pitchFamily="18" charset="0"/>
                  </a:rPr>
                  <a:t>Matemáticamente la relevancia requiere </a:t>
                </a:r>
                <a14:m>
                  <m:oMath xmlns:m="http://schemas.openxmlformats.org/officeDocument/2006/math">
                    <m:r>
                      <a:rPr lang="en-US" sz="2400" b="0" i="1" smtClean="0">
                        <a:latin typeface="Cambria Math" panose="02040503050406030204" pitchFamily="18" charset="0"/>
                      </a:rPr>
                      <m:t>𝑐𝑜𝑣</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r>
                  <a:rPr lang="es-CO" sz="2400" dirty="0">
                    <a:latin typeface="Times New Roman" panose="02020603050405020304" pitchFamily="18" charset="0"/>
                    <a:cs typeface="Times New Roman" panose="02020603050405020304" pitchFamily="18" charset="0"/>
                  </a:rPr>
                  <a:t> </a:t>
                </a:r>
              </a:p>
              <a:p>
                <a:pPr algn="just">
                  <a:spcAft>
                    <a:spcPts val="1200"/>
                  </a:spcAft>
                </a:pPr>
                <a:r>
                  <a:rPr lang="es-CO" sz="2400" dirty="0">
                    <a:latin typeface="Times New Roman" panose="02020603050405020304" pitchFamily="18" charset="0"/>
                    <a:cs typeface="Times New Roman" panose="02020603050405020304" pitchFamily="18" charset="0"/>
                  </a:rPr>
                  <a:t>O sea, </a:t>
                </a:r>
                <a14:m>
                  <m:oMath xmlns:m="http://schemas.openxmlformats.org/officeDocument/2006/math">
                    <m:r>
                      <a:rPr lang="es-CO" sz="2400" i="1" dirty="0" smtClean="0">
                        <a:latin typeface="Cambria Math" panose="02040503050406030204" pitchFamily="18" charset="0"/>
                      </a:rPr>
                      <m:t>𝑍</m:t>
                    </m:r>
                  </m:oMath>
                </a14:m>
                <a:r>
                  <a:rPr lang="es-CO" sz="2400" dirty="0">
                    <a:latin typeface="Times New Roman" panose="02020603050405020304" pitchFamily="18" charset="0"/>
                    <a:cs typeface="Times New Roman" panose="02020603050405020304" pitchFamily="18" charset="0"/>
                  </a:rPr>
                  <a:t> debe predecir las variaciones de </a:t>
                </a:r>
                <a14:m>
                  <m:oMath xmlns:m="http://schemas.openxmlformats.org/officeDocument/2006/math">
                    <m:r>
                      <a:rPr lang="es-CO" sz="2400" i="1" dirty="0" smtClean="0">
                        <a:latin typeface="Cambria Math" panose="02040503050406030204" pitchFamily="18" charset="0"/>
                      </a:rPr>
                      <m:t>𝑋</m:t>
                    </m:r>
                  </m:oMath>
                </a14:m>
                <a:r>
                  <a:rPr lang="es-CO" sz="2400" dirty="0">
                    <a:latin typeface="Times New Roman" panose="02020603050405020304" pitchFamily="18" charset="0"/>
                    <a:cs typeface="Times New Roman" panose="02020603050405020304" pitchFamily="18" charset="0"/>
                  </a:rPr>
                  <a:t> de manera suficientemente fuerte.</a:t>
                </a:r>
              </a:p>
              <a:p>
                <a:pPr algn="just">
                  <a:spcAft>
                    <a:spcPts val="1200"/>
                  </a:spcAft>
                </a:pPr>
                <a:r>
                  <a:rPr lang="es-CO" sz="2400" dirty="0">
                    <a:latin typeface="Times New Roman" panose="02020603050405020304" pitchFamily="18" charset="0"/>
                    <a:cs typeface="Times New Roman" panose="02020603050405020304" pitchFamily="18" charset="0"/>
                  </a:rPr>
                  <a:t>Para eso 2 criterios típicos son tener: </a:t>
                </a:r>
              </a:p>
              <a:p>
                <a:pPr marL="457200" indent="-457200" algn="just">
                  <a:spcAft>
                    <a:spcPts val="1200"/>
                  </a:spcAft>
                  <a:buFont typeface="+mj-lt"/>
                  <a:buAutoNum type="arabicPeriod"/>
                </a:pPr>
                <a:r>
                  <a:rPr lang="es-CO" sz="2400" dirty="0">
                    <a:latin typeface="Times New Roman" panose="02020603050405020304" pitchFamily="18" charset="0"/>
                    <a:cs typeface="Times New Roman" panose="02020603050405020304" pitchFamily="18" charset="0"/>
                  </a:rPr>
                  <a:t>un </a:t>
                </a:r>
                <a14:m>
                  <m:oMath xmlns:m="http://schemas.openxmlformats.org/officeDocument/2006/math">
                    <m:sSub>
                      <m:sSubPr>
                        <m:ctrlPr>
                          <a:rPr lang="en-US" sz="2400" b="0" i="1" u="sng" smtClean="0">
                            <a:latin typeface="Cambria Math" panose="02040503050406030204" pitchFamily="18" charset="0"/>
                          </a:rPr>
                        </m:ctrlPr>
                      </m:sSubPr>
                      <m:e>
                        <m:r>
                          <a:rPr lang="en-US" sz="2400" b="0" i="1" u="sng" smtClean="0">
                            <a:latin typeface="Cambria Math" panose="02040503050406030204" pitchFamily="18" charset="0"/>
                          </a:rPr>
                          <m:t>𝛼</m:t>
                        </m:r>
                      </m:e>
                      <m:sub>
                        <m:r>
                          <a:rPr lang="en-US" sz="2400" b="0" i="1" u="sng" smtClean="0">
                            <a:latin typeface="Cambria Math" panose="02040503050406030204" pitchFamily="18" charset="0"/>
                          </a:rPr>
                          <m:t>1</m:t>
                        </m:r>
                      </m:sub>
                    </m:sSub>
                    <m:r>
                      <a:rPr lang="en-US" sz="2400" b="0" i="1" u="sng" smtClean="0">
                        <a:latin typeface="Cambria Math" panose="02040503050406030204" pitchFamily="18" charset="0"/>
                      </a:rPr>
                      <m:t> </m:t>
                    </m:r>
                  </m:oMath>
                </a14:m>
                <a:r>
                  <a:rPr lang="es-CO" sz="2400" u="sng" dirty="0">
                    <a:latin typeface="Times New Roman" panose="02020603050405020304" pitchFamily="18" charset="0"/>
                    <a:cs typeface="Times New Roman" panose="02020603050405020304" pitchFamily="18" charset="0"/>
                  </a:rPr>
                  <a:t>muy significativo </a:t>
                </a:r>
                <a:r>
                  <a:rPr lang="es-CO" sz="2400" dirty="0">
                    <a:latin typeface="Times New Roman" panose="02020603050405020304" pitchFamily="18" charset="0"/>
                    <a:cs typeface="Times New Roman" panose="02020603050405020304" pitchFamily="18" charset="0"/>
                  </a:rPr>
                  <a:t>en la primera etapa (y de dirección esperada) y </a:t>
                </a:r>
              </a:p>
              <a:p>
                <a:pPr marL="457200" indent="-457200" algn="just">
                  <a:spcAft>
                    <a:spcPts val="1200"/>
                  </a:spcAft>
                  <a:buFont typeface="+mj-lt"/>
                  <a:buAutoNum type="arabicPeriod"/>
                </a:pPr>
                <a:r>
                  <a:rPr lang="es-CO" sz="2400" dirty="0">
                    <a:latin typeface="Times New Roman" panose="02020603050405020304" pitchFamily="18" charset="0"/>
                    <a:cs typeface="Times New Roman" panose="02020603050405020304" pitchFamily="18" charset="0"/>
                  </a:rPr>
                  <a:t>un </a:t>
                </a:r>
                <a:r>
                  <a:rPr lang="es-CO" sz="2400" u="sng" dirty="0">
                    <a:latin typeface="Times New Roman" panose="02020603050405020304" pitchFamily="18" charset="0"/>
                    <a:cs typeface="Times New Roman" panose="02020603050405020304" pitchFamily="18" charset="0"/>
                  </a:rPr>
                  <a:t>estadístico F mayor a 10 en la regresión de la primera etapa</a:t>
                </a:r>
                <a:endParaRPr lang="es-CO" sz="2400" dirty="0">
                  <a:latin typeface="Times New Roman" panose="02020603050405020304" pitchFamily="18" charset="0"/>
                  <a:cs typeface="Times New Roman" panose="02020603050405020304" pitchFamily="18" charset="0"/>
                </a:endParaRP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685799" y="1286482"/>
                <a:ext cx="10683611" cy="2894816"/>
              </a:xfrm>
              <a:blipFill>
                <a:blip r:embed="rId2"/>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4A4DA1B-89AF-C631-30D4-A706C7CF9EC2}"/>
              </a:ext>
            </a:extLst>
          </p:cNvPr>
          <p:cNvGrpSpPr/>
          <p:nvPr/>
        </p:nvGrpSpPr>
        <p:grpSpPr>
          <a:xfrm>
            <a:off x="3929862" y="4934267"/>
            <a:ext cx="3147407" cy="1792685"/>
            <a:chOff x="3714399" y="4487826"/>
            <a:chExt cx="3147407" cy="1792685"/>
          </a:xfrm>
        </p:grpSpPr>
        <p:sp>
          <p:nvSpPr>
            <p:cNvPr id="5" name="Arrow: Right 4">
              <a:extLst>
                <a:ext uri="{FF2B5EF4-FFF2-40B4-BE49-F238E27FC236}">
                  <a16:creationId xmlns:a16="http://schemas.microsoft.com/office/drawing/2014/main" id="{EBD7AEEC-64BB-9059-0121-2311931467A4}"/>
                </a:ext>
              </a:extLst>
            </p:cNvPr>
            <p:cNvSpPr/>
            <p:nvPr/>
          </p:nvSpPr>
          <p:spPr>
            <a:xfrm rot="18463525">
              <a:off x="4056846" y="5127875"/>
              <a:ext cx="590784" cy="294862"/>
            </a:xfrm>
            <a:prstGeom prst="rightArrow">
              <a:avLst>
                <a:gd name="adj1" fmla="val 43762"/>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EF82AE0-E85A-D109-7A00-C525406D51D3}"/>
                </a:ext>
              </a:extLst>
            </p:cNvPr>
            <p:cNvSpPr/>
            <p:nvPr/>
          </p:nvSpPr>
          <p:spPr>
            <a:xfrm rot="20213457">
              <a:off x="4765991" y="5300198"/>
              <a:ext cx="1733881" cy="26854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475518AD-6969-2051-B68B-4FC8D204C68A}"/>
                </a:ext>
              </a:extLst>
            </p:cNvPr>
            <p:cNvSpPr/>
            <p:nvPr/>
          </p:nvSpPr>
          <p:spPr>
            <a:xfrm>
              <a:off x="5121982" y="4699237"/>
              <a:ext cx="1000521" cy="2714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05D555-134D-F09A-AB9C-B1491024A004}"/>
                    </a:ext>
                  </a:extLst>
                </p:cNvPr>
                <p:cNvSpPr txBox="1"/>
                <p:nvPr/>
              </p:nvSpPr>
              <p:spPr>
                <a:xfrm>
                  <a:off x="6377610" y="4487827"/>
                  <a:ext cx="48419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sz="3200" i="1" dirty="0" smtClean="0">
                            <a:latin typeface="Cambria Math" panose="02040503050406030204" pitchFamily="18" charset="0"/>
                          </a:rPr>
                          <m:t>𝑌</m:t>
                        </m:r>
                      </m:oMath>
                    </m:oMathPara>
                  </a14:m>
                  <a:endParaRPr lang="es-CO" sz="3200" dirty="0"/>
                </a:p>
              </p:txBody>
            </p:sp>
          </mc:Choice>
          <mc:Fallback xmlns="">
            <p:sp>
              <p:nvSpPr>
                <p:cNvPr id="8" name="TextBox 7">
                  <a:extLst>
                    <a:ext uri="{FF2B5EF4-FFF2-40B4-BE49-F238E27FC236}">
                      <a16:creationId xmlns:a16="http://schemas.microsoft.com/office/drawing/2014/main" id="{6605D555-134D-F09A-AB9C-B1491024A004}"/>
                    </a:ext>
                  </a:extLst>
                </p:cNvPr>
                <p:cNvSpPr txBox="1">
                  <a:spLocks noRot="1" noChangeAspect="1" noMove="1" noResize="1" noEditPoints="1" noAdjustHandles="1" noChangeArrowheads="1" noChangeShapeType="1" noTextEdit="1"/>
                </p:cNvSpPr>
                <p:nvPr/>
              </p:nvSpPr>
              <p:spPr>
                <a:xfrm>
                  <a:off x="6377610" y="4487827"/>
                  <a:ext cx="48419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C00E2BF-A29D-0E4A-79CF-B89852652E4F}"/>
                    </a:ext>
                  </a:extLst>
                </p:cNvPr>
                <p:cNvSpPr txBox="1"/>
                <p:nvPr/>
              </p:nvSpPr>
              <p:spPr>
                <a:xfrm>
                  <a:off x="3714399" y="5418737"/>
                  <a:ext cx="2136913" cy="861774"/>
                </a:xfrm>
                <a:prstGeom prst="rect">
                  <a:avLst/>
                </a:prstGeom>
                <a:noFill/>
              </p:spPr>
              <p:txBody>
                <a:bodyPr wrap="square"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3</m:t>
                          </m:r>
                        </m:sub>
                      </m:sSub>
                    </m:oMath>
                  </a14:m>
                  <a:r>
                    <a:rPr lang="es-CO" sz="3200" dirty="0"/>
                    <a:t> </a:t>
                  </a:r>
                  <a:br>
                    <a:rPr lang="es-CO" sz="3200" dirty="0"/>
                  </a:br>
                  <a:r>
                    <a:rPr lang="es-CO" dirty="0"/>
                    <a:t>(no observable)</a:t>
                  </a:r>
                </a:p>
              </p:txBody>
            </p:sp>
          </mc:Choice>
          <mc:Fallback>
            <p:sp>
              <p:nvSpPr>
                <p:cNvPr id="9" name="TextBox 8">
                  <a:extLst>
                    <a:ext uri="{FF2B5EF4-FFF2-40B4-BE49-F238E27FC236}">
                      <a16:creationId xmlns:a16="http://schemas.microsoft.com/office/drawing/2014/main" id="{1C00E2BF-A29D-0E4A-79CF-B89852652E4F}"/>
                    </a:ext>
                  </a:extLst>
                </p:cNvPr>
                <p:cNvSpPr txBox="1">
                  <a:spLocks noRot="1" noChangeAspect="1" noMove="1" noResize="1" noEditPoints="1" noAdjustHandles="1" noChangeArrowheads="1" noChangeShapeType="1" noTextEdit="1"/>
                </p:cNvSpPr>
                <p:nvPr/>
              </p:nvSpPr>
              <p:spPr>
                <a:xfrm>
                  <a:off x="3714399" y="5418737"/>
                  <a:ext cx="2136913" cy="861774"/>
                </a:xfrm>
                <a:prstGeom prst="rect">
                  <a:avLst/>
                </a:prstGeom>
                <a:blipFill>
                  <a:blip r:embed="rId6"/>
                  <a:stretch>
                    <a:fillRect l="-2571"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AAB53A-05EC-6FFB-DA2E-EC34055B8B18}"/>
                    </a:ext>
                  </a:extLst>
                </p:cNvPr>
                <p:cNvSpPr txBox="1"/>
                <p:nvPr/>
              </p:nvSpPr>
              <p:spPr>
                <a:xfrm>
                  <a:off x="4350375" y="4487826"/>
                  <a:ext cx="805221" cy="584775"/>
                </a:xfrm>
                <a:prstGeom prst="rect">
                  <a:avLst/>
                </a:prstGeom>
                <a:noFill/>
              </p:spPr>
              <p:txBody>
                <a:bodyPr wrap="square" rtlCol="0">
                  <a:spAutoFit/>
                </a:bodyPr>
                <a:lstStyle/>
                <a:p>
                  <a14:m>
                    <m:oMath xmlns:m="http://schemas.openxmlformats.org/officeDocument/2006/math">
                      <m:sSub>
                        <m:sSubPr>
                          <m:ctrlPr>
                            <a:rPr lang="es-CO" sz="3200" i="1" dirty="0" smtClean="0">
                              <a:latin typeface="Cambria Math" panose="02040503050406030204" pitchFamily="18" charset="0"/>
                            </a:rPr>
                          </m:ctrlPr>
                        </m:sSubPr>
                        <m:e>
                          <m:r>
                            <a:rPr lang="es-CO" sz="3200" i="1" dirty="0" smtClean="0">
                              <a:latin typeface="Cambria Math" panose="02040503050406030204" pitchFamily="18" charset="0"/>
                            </a:rPr>
                            <m:t>𝑋</m:t>
                          </m:r>
                        </m:e>
                        <m:sub>
                          <m:r>
                            <a:rPr lang="es-CO" sz="3200" i="1" dirty="0" smtClean="0">
                              <a:latin typeface="Cambria Math" panose="02040503050406030204" pitchFamily="18" charset="0"/>
                            </a:rPr>
                            <m:t>1</m:t>
                          </m:r>
                        </m:sub>
                      </m:sSub>
                    </m:oMath>
                  </a14:m>
                  <a:r>
                    <a:rPr lang="es-CO" sz="3200" dirty="0"/>
                    <a:t> </a:t>
                  </a:r>
                </a:p>
              </p:txBody>
            </p:sp>
          </mc:Choice>
          <mc:Fallback xmlns="">
            <p:sp>
              <p:nvSpPr>
                <p:cNvPr id="10" name="TextBox 9">
                  <a:extLst>
                    <a:ext uri="{FF2B5EF4-FFF2-40B4-BE49-F238E27FC236}">
                      <a16:creationId xmlns:a16="http://schemas.microsoft.com/office/drawing/2014/main" id="{4CAAB53A-05EC-6FFB-DA2E-EC34055B8B18}"/>
                    </a:ext>
                  </a:extLst>
                </p:cNvPr>
                <p:cNvSpPr txBox="1">
                  <a:spLocks noRot="1" noChangeAspect="1" noMove="1" noResize="1" noEditPoints="1" noAdjustHandles="1" noChangeArrowheads="1" noChangeShapeType="1" noTextEdit="1"/>
                </p:cNvSpPr>
                <p:nvPr/>
              </p:nvSpPr>
              <p:spPr>
                <a:xfrm>
                  <a:off x="4350375" y="4487826"/>
                  <a:ext cx="805221" cy="58477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7B7744F-1B95-43B0-24D2-2B3103471B79}"/>
                  </a:ext>
                </a:extLst>
              </p:cNvPr>
              <p:cNvSpPr txBox="1"/>
              <p:nvPr/>
            </p:nvSpPr>
            <p:spPr>
              <a:xfrm>
                <a:off x="3598931" y="3932167"/>
                <a:ext cx="1663634" cy="707886"/>
              </a:xfrm>
              <a:prstGeom prst="rect">
                <a:avLst/>
              </a:prstGeom>
              <a:noFill/>
            </p:spPr>
            <p:txBody>
              <a:bodyPr wrap="square" rtlCol="0">
                <a:spAutoFit/>
              </a:bodyPr>
              <a:lstStyle/>
              <a:p>
                <a:r>
                  <a:rPr lang="en-US" sz="2000" b="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oMath>
                </a14:m>
                <a:r>
                  <a:rPr lang="es-CO" sz="2000" dirty="0"/>
                  <a:t> </a:t>
                </a:r>
                <a:br>
                  <a:rPr lang="es-CO" sz="2000" dirty="0"/>
                </a:br>
                <a:r>
                  <a:rPr lang="es-CO" sz="2000" dirty="0"/>
                  <a:t>(observable)</a:t>
                </a:r>
              </a:p>
            </p:txBody>
          </p:sp>
        </mc:Choice>
        <mc:Fallback>
          <p:sp>
            <p:nvSpPr>
              <p:cNvPr id="11" name="TextBox 10">
                <a:extLst>
                  <a:ext uri="{FF2B5EF4-FFF2-40B4-BE49-F238E27FC236}">
                    <a16:creationId xmlns:a16="http://schemas.microsoft.com/office/drawing/2014/main" id="{F7B7744F-1B95-43B0-24D2-2B3103471B79}"/>
                  </a:ext>
                </a:extLst>
              </p:cNvPr>
              <p:cNvSpPr txBox="1">
                <a:spLocks noRot="1" noChangeAspect="1" noMove="1" noResize="1" noEditPoints="1" noAdjustHandles="1" noChangeArrowheads="1" noChangeShapeType="1" noTextEdit="1"/>
              </p:cNvSpPr>
              <p:nvPr/>
            </p:nvSpPr>
            <p:spPr>
              <a:xfrm>
                <a:off x="3598931" y="3932167"/>
                <a:ext cx="1663634" cy="707886"/>
              </a:xfrm>
              <a:prstGeom prst="rect">
                <a:avLst/>
              </a:prstGeom>
              <a:blipFill>
                <a:blip r:embed="rId8"/>
                <a:stretch>
                  <a:fillRect l="-3663" b="-14655"/>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0E0B017-C638-40C1-A5EE-EDAD577EE2A1}"/>
              </a:ext>
            </a:extLst>
          </p:cNvPr>
          <p:cNvSpPr/>
          <p:nvPr/>
        </p:nvSpPr>
        <p:spPr>
          <a:xfrm rot="2780886">
            <a:off x="4282595" y="4753326"/>
            <a:ext cx="437410" cy="2210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8DCF3-AA8F-CB4E-65F7-61364AC18BF5}"/>
              </a:ext>
            </a:extLst>
          </p:cNvPr>
          <p:cNvSpPr/>
          <p:nvPr/>
        </p:nvSpPr>
        <p:spPr>
          <a:xfrm rot="1455295">
            <a:off x="4922855" y="4601881"/>
            <a:ext cx="1745679" cy="26429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B4BB1A-CFB2-E45B-71F5-0A4F02372E44}"/>
                  </a:ext>
                </a:extLst>
              </p:cNvPr>
              <p:cNvSpPr txBox="1"/>
              <p:nvPr/>
            </p:nvSpPr>
            <p:spPr>
              <a:xfrm>
                <a:off x="2333279" y="4989028"/>
                <a:ext cx="8052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𝑍</m:t>
                      </m:r>
                    </m:oMath>
                  </m:oMathPara>
                </a14:m>
                <a:endParaRPr lang="es-CO" sz="3200" dirty="0"/>
              </a:p>
            </p:txBody>
          </p:sp>
        </mc:Choice>
        <mc:Fallback xmlns="">
          <p:sp>
            <p:nvSpPr>
              <p:cNvPr id="14" name="TextBox 13">
                <a:extLst>
                  <a:ext uri="{FF2B5EF4-FFF2-40B4-BE49-F238E27FC236}">
                    <a16:creationId xmlns:a16="http://schemas.microsoft.com/office/drawing/2014/main" id="{5FB4BB1A-CFB2-E45B-71F5-0A4F02372E44}"/>
                  </a:ext>
                </a:extLst>
              </p:cNvPr>
              <p:cNvSpPr txBox="1">
                <a:spLocks noRot="1" noChangeAspect="1" noMove="1" noResize="1" noEditPoints="1" noAdjustHandles="1" noChangeArrowheads="1" noChangeShapeType="1" noTextEdit="1"/>
              </p:cNvSpPr>
              <p:nvPr/>
            </p:nvSpPr>
            <p:spPr>
              <a:xfrm>
                <a:off x="2333279" y="4989028"/>
                <a:ext cx="805221" cy="584775"/>
              </a:xfrm>
              <a:prstGeom prst="rect">
                <a:avLst/>
              </a:prstGeom>
              <a:blipFill>
                <a:blip r:embed="rId9"/>
                <a:stretch>
                  <a:fillRect/>
                </a:stretch>
              </a:blipFill>
            </p:spPr>
            <p:txBody>
              <a:bodyPr/>
              <a:lstStyle/>
              <a:p>
                <a:r>
                  <a:rPr lang="en-US">
                    <a:noFill/>
                  </a:rPr>
                  <a:t> </a:t>
                </a:r>
              </a:p>
            </p:txBody>
          </p:sp>
        </mc:Fallback>
      </mc:AlternateContent>
      <p:sp>
        <p:nvSpPr>
          <p:cNvPr id="15" name="Arrow: Right 14">
            <a:extLst>
              <a:ext uri="{FF2B5EF4-FFF2-40B4-BE49-F238E27FC236}">
                <a16:creationId xmlns:a16="http://schemas.microsoft.com/office/drawing/2014/main" id="{48C3B656-F107-1C76-46C4-F8BEC89E211B}"/>
              </a:ext>
            </a:extLst>
          </p:cNvPr>
          <p:cNvSpPr/>
          <p:nvPr/>
        </p:nvSpPr>
        <p:spPr>
          <a:xfrm>
            <a:off x="3069770" y="5145678"/>
            <a:ext cx="1303463" cy="27147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30D4EA9-CC65-CC5B-9A66-05515EA08FDF}"/>
              </a:ext>
            </a:extLst>
          </p:cNvPr>
          <p:cNvSpPr txBox="1"/>
          <p:nvPr/>
        </p:nvSpPr>
        <p:spPr>
          <a:xfrm>
            <a:off x="1926057" y="5412553"/>
            <a:ext cx="1795444" cy="400110"/>
          </a:xfrm>
          <a:prstGeom prst="rect">
            <a:avLst/>
          </a:prstGeom>
          <a:noFill/>
        </p:spPr>
        <p:txBody>
          <a:bodyPr wrap="square">
            <a:spAutoFit/>
          </a:bodyPr>
          <a:lstStyle/>
          <a:p>
            <a:r>
              <a:rPr lang="es-CO" sz="2000" dirty="0"/>
              <a:t>El instrumento</a:t>
            </a:r>
            <a:endParaRPr lang="en-US" sz="2000" dirty="0"/>
          </a:p>
        </p:txBody>
      </p:sp>
    </p:spTree>
    <p:extLst>
      <p:ext uri="{BB962C8B-B14F-4D97-AF65-F5344CB8AC3E}">
        <p14:creationId xmlns:p14="http://schemas.microsoft.com/office/powerpoint/2010/main" val="2795411970"/>
      </p:ext>
    </p:extLst>
  </p:cSld>
  <p:clrMapOvr>
    <a:masterClrMapping/>
  </p:clrMapOvr>
</p:sld>
</file>

<file path=ppt/theme/theme1.xml><?xml version="1.0" encoding="utf-8"?>
<a:theme xmlns:a="http://schemas.openxmlformats.org/drawingml/2006/main" name="Tema de Office">
  <a:themeElements>
    <a:clrScheme name="Color EDCO">
      <a:dk1>
        <a:srgbClr val="000000"/>
      </a:dk1>
      <a:lt1>
        <a:srgbClr val="00C6DB"/>
      </a:lt1>
      <a:dk2>
        <a:srgbClr val="8C734B"/>
      </a:dk2>
      <a:lt2>
        <a:srgbClr val="FEFF00"/>
      </a:lt2>
      <a:accent1>
        <a:srgbClr val="000000"/>
      </a:accent1>
      <a:accent2>
        <a:srgbClr val="F4F4F4"/>
      </a:accent2>
      <a:accent3>
        <a:srgbClr val="00C6DB"/>
      </a:accent3>
      <a:accent4>
        <a:srgbClr val="FEFF00"/>
      </a:accent4>
      <a:accent5>
        <a:srgbClr val="8C734B"/>
      </a:accent5>
      <a:accent6>
        <a:srgbClr val="FFFFFF"/>
      </a:accent6>
      <a:hlink>
        <a:srgbClr val="00C5D9"/>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NEA EDCO EI Pptx" id="{0946B0DB-3CC8-4E3D-B21B-5D2B3AEE0DDE}" vid="{CA17E266-6278-4A47-9FF5-F52AB2A2BDE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DECC08DFE712D40AD84F123A91E2325" ma:contentTypeVersion="2" ma:contentTypeDescription="Crear nuevo documento." ma:contentTypeScope="" ma:versionID="f9e800e37d5463f1efff30524aff36ed">
  <xsd:schema xmlns:xsd="http://www.w3.org/2001/XMLSchema" xmlns:xs="http://www.w3.org/2001/XMLSchema" xmlns:p="http://schemas.microsoft.com/office/2006/metadata/properties" xmlns:ns2="5cfbee44-6218-4ff8-9b6a-9c8caa30d872" targetNamespace="http://schemas.microsoft.com/office/2006/metadata/properties" ma:root="true" ma:fieldsID="b70d73bd73e68d0714fe516065eef2c7" ns2:_="">
    <xsd:import namespace="5cfbee44-6218-4ff8-9b6a-9c8caa30d87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fbee44-6218-4ff8-9b6a-9c8caa30d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DC40CB-1303-44CF-948F-BC1908055020}">
  <ds:schemaRefs>
    <ds:schemaRef ds:uri="http://schemas.microsoft.com/sharepoint/v3/contenttype/forms"/>
  </ds:schemaRefs>
</ds:datastoreItem>
</file>

<file path=customXml/itemProps2.xml><?xml version="1.0" encoding="utf-8"?>
<ds:datastoreItem xmlns:ds="http://schemas.openxmlformats.org/officeDocument/2006/customXml" ds:itemID="{230C38E1-1379-4DD1-B5B6-A0541F6005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fbee44-6218-4ff8-9b6a-9c8caa30d8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221AAD-DEF9-46C9-8881-0A31C9D4A4B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cfbee44-6218-4ff8-9b6a-9c8caa30d872"/>
    <ds:schemaRef ds:uri="http://schemas.microsoft.com/office/2006/metadata/properti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13384</TotalTime>
  <Words>4033</Words>
  <Application>Microsoft Office PowerPoint</Application>
  <PresentationFormat>Widescreen</PresentationFormat>
  <Paragraphs>388</Paragraphs>
  <Slides>41</Slides>
  <Notes>1</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Calibri</vt:lpstr>
      <vt:lpstr>Cambria Math</vt:lpstr>
      <vt:lpstr>DaxlinePro-Black</vt:lpstr>
      <vt:lpstr>DaxlinePro-Light</vt:lpstr>
      <vt:lpstr>DaxlinePro-Medium</vt:lpstr>
      <vt:lpstr>Dax-Regular</vt:lpstr>
      <vt:lpstr>Lato</vt:lpstr>
      <vt:lpstr>Lato Light</vt:lpstr>
      <vt:lpstr>Times</vt:lpstr>
      <vt:lpstr>Times New Roman</vt:lpstr>
      <vt:lpstr>Wingdings</vt:lpstr>
      <vt:lpstr>Tema de Office</vt:lpstr>
      <vt:lpstr>2 – Variable Instrumental (VI)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 regla de Maimónides para predecir el tamaño de clase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Buenos instrumentos</vt:lpstr>
      <vt:lpstr>PowerPoint Presentation</vt:lpstr>
      <vt:lpstr>PowerPoint Presentation</vt:lpstr>
      <vt:lpstr>PowerPoint Presentation</vt:lpstr>
      <vt:lpstr>PowerPoint Presentation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Impacto</dc:title>
  <dc:creator>Diana Carolina Cortes Bolivar</dc:creator>
  <cp:lastModifiedBy>Rachid  Laajaj</cp:lastModifiedBy>
  <cp:revision>67</cp:revision>
  <dcterms:created xsi:type="dcterms:W3CDTF">2022-08-17T15:07:43Z</dcterms:created>
  <dcterms:modified xsi:type="dcterms:W3CDTF">2024-08-20T22:10:33Z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0x010100FDECC08DFE712D40AD84F123A91E2325</vt:lpwstr>
  </property>
</Properties>
</file>